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</p:sldMasterIdLst>
  <p:notesMasterIdLst>
    <p:notesMasterId r:id="rId31"/>
  </p:notesMasterIdLst>
  <p:sldIdLst>
    <p:sldId id="256" r:id="rId5"/>
    <p:sldId id="282" r:id="rId6"/>
    <p:sldId id="283" r:id="rId7"/>
    <p:sldId id="273" r:id="rId8"/>
    <p:sldId id="269" r:id="rId9"/>
    <p:sldId id="257" r:id="rId10"/>
    <p:sldId id="299" r:id="rId11"/>
    <p:sldId id="304" r:id="rId12"/>
    <p:sldId id="301" r:id="rId13"/>
    <p:sldId id="308" r:id="rId14"/>
    <p:sldId id="322" r:id="rId15"/>
    <p:sldId id="309" r:id="rId16"/>
    <p:sldId id="311" r:id="rId17"/>
    <p:sldId id="274" r:id="rId18"/>
    <p:sldId id="323" r:id="rId19"/>
    <p:sldId id="324" r:id="rId20"/>
    <p:sldId id="318" r:id="rId21"/>
    <p:sldId id="258" r:id="rId22"/>
    <p:sldId id="259" r:id="rId23"/>
    <p:sldId id="260" r:id="rId24"/>
    <p:sldId id="261" r:id="rId25"/>
    <p:sldId id="265" r:id="rId26"/>
    <p:sldId id="262" r:id="rId27"/>
    <p:sldId id="264" r:id="rId28"/>
    <p:sldId id="268" r:id="rId29"/>
    <p:sldId id="27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73"/>
    <p:restoredTop sz="92545"/>
  </p:normalViewPr>
  <p:slideViewPr>
    <p:cSldViewPr snapToGrid="0">
      <p:cViewPr varScale="1">
        <p:scale>
          <a:sx n="83" d="100"/>
          <a:sy n="83" d="100"/>
        </p:scale>
        <p:origin x="21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STA, CRISTINA I." userId="0d7b4aa7-e37a-4794-903c-4731f0ab5372" providerId="ADAL" clId="{70B5A343-6025-5F92-865A-C0ACE1B689FD}"/>
    <pc:docChg chg="custSel delSld modSld sldOrd">
      <pc:chgData name="COSTA, CRISTINA I." userId="0d7b4aa7-e37a-4794-903c-4731f0ab5372" providerId="ADAL" clId="{70B5A343-6025-5F92-865A-C0ACE1B689FD}" dt="2025-12-13T10:50:29.021" v="24" actId="2696"/>
      <pc:docMkLst>
        <pc:docMk/>
      </pc:docMkLst>
      <pc:sldChg chg="modSp mod">
        <pc:chgData name="COSTA, CRISTINA I." userId="0d7b4aa7-e37a-4794-903c-4731f0ab5372" providerId="ADAL" clId="{70B5A343-6025-5F92-865A-C0ACE1B689FD}" dt="2025-12-08T09:34:08.028" v="20" actId="20577"/>
        <pc:sldMkLst>
          <pc:docMk/>
          <pc:sldMk cId="2848788212" sldId="256"/>
        </pc:sldMkLst>
        <pc:spChg chg="mod">
          <ac:chgData name="COSTA, CRISTINA I." userId="0d7b4aa7-e37a-4794-903c-4731f0ab5372" providerId="ADAL" clId="{70B5A343-6025-5F92-865A-C0ACE1B689FD}" dt="2025-12-08T09:34:08.028" v="20" actId="20577"/>
          <ac:spMkLst>
            <pc:docMk/>
            <pc:sldMk cId="2848788212" sldId="256"/>
            <ac:spMk id="2" creationId="{1DF97DE2-3373-9631-0963-7DDE89F64718}"/>
          </ac:spMkLst>
        </pc:spChg>
      </pc:sldChg>
      <pc:sldChg chg="ord">
        <pc:chgData name="COSTA, CRISTINA I." userId="0d7b4aa7-e37a-4794-903c-4731f0ab5372" providerId="ADAL" clId="{70B5A343-6025-5F92-865A-C0ACE1B689FD}" dt="2025-12-13T10:29:30.575" v="21" actId="20578"/>
        <pc:sldMkLst>
          <pc:docMk/>
          <pc:sldMk cId="4228687432" sldId="282"/>
        </pc:sldMkLst>
      </pc:sldChg>
      <pc:sldChg chg="ord">
        <pc:chgData name="COSTA, CRISTINA I." userId="0d7b4aa7-e37a-4794-903c-4731f0ab5372" providerId="ADAL" clId="{70B5A343-6025-5F92-865A-C0ACE1B689FD}" dt="2025-12-13T10:29:37.395" v="22" actId="20578"/>
        <pc:sldMkLst>
          <pc:docMk/>
          <pc:sldMk cId="3110883994" sldId="283"/>
        </pc:sldMkLst>
      </pc:sldChg>
    </pc:docChg>
  </pc:docChgLst>
  <pc:docChgLst>
    <pc:chgData name="Stuart Younger-Cooper" userId="S::stuart.y@ds-cic.com::75403ea6-4152-42e4-a13e-43fe7b803d2b" providerId="AD" clId="Web-{1BAA657E-6663-EB84-8A84-C8F2A8C85A38}"/>
    <pc:docChg chg="modSld">
      <pc:chgData name="Stuart Younger-Cooper" userId="S::stuart.y@ds-cic.com::75403ea6-4152-42e4-a13e-43fe7b803d2b" providerId="AD" clId="Web-{1BAA657E-6663-EB84-8A84-C8F2A8C85A38}" dt="2026-01-05T12:28:22.743" v="0"/>
      <pc:docMkLst>
        <pc:docMk/>
      </pc:docMkLst>
      <pc:sldChg chg="modNotes">
        <pc:chgData name="Stuart Younger-Cooper" userId="S::stuart.y@ds-cic.com::75403ea6-4152-42e4-a13e-43fe7b803d2b" providerId="AD" clId="Web-{1BAA657E-6663-EB84-8A84-C8F2A8C85A38}" dt="2026-01-05T12:28:22.743" v="0"/>
        <pc:sldMkLst>
          <pc:docMk/>
          <pc:sldMk cId="3110234165" sldId="299"/>
        </pc:sldMkLst>
      </pc:sldChg>
    </pc:docChg>
  </pc:docChgLst>
  <pc:docChgLst>
    <pc:chgData name="Barbara Spooner" userId="S::barbara.s_ds-cic.com#ext#@durhamuniversity.onmicrosoft.com::03a7bbd6-45d5-48e3-9ca9-61269d8975bb" providerId="AD" clId="Web-{00922F37-3254-F029-A4AB-E73C970F60B5}"/>
    <pc:docChg chg="sldOrd">
      <pc:chgData name="Barbara Spooner" userId="S::barbara.s_ds-cic.com#ext#@durhamuniversity.onmicrosoft.com::03a7bbd6-45d5-48e3-9ca9-61269d8975bb" providerId="AD" clId="Web-{00922F37-3254-F029-A4AB-E73C970F60B5}" dt="2025-12-14T22:31:24.949" v="0"/>
      <pc:docMkLst>
        <pc:docMk/>
      </pc:docMkLst>
      <pc:sldChg chg="ord">
        <pc:chgData name="Barbara Spooner" userId="S::barbara.s_ds-cic.com#ext#@durhamuniversity.onmicrosoft.com::03a7bbd6-45d5-48e3-9ca9-61269d8975bb" providerId="AD" clId="Web-{00922F37-3254-F029-A4AB-E73C970F60B5}" dt="2025-12-14T22:31:24.949" v="0"/>
        <pc:sldMkLst>
          <pc:docMk/>
          <pc:sldMk cId="4054058563" sldId="30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05B267-A821-47F7-9CA8-039ED9058D3C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A5E95A8-86B4-4A01-AE8F-006996E2F25E}">
      <dgm:prSet/>
      <dgm:spPr/>
      <dgm:t>
        <a:bodyPr/>
        <a:lstStyle/>
        <a:p>
          <a:r>
            <a:rPr lang="en-GB" b="1"/>
            <a:t>More Than a Username</a:t>
          </a:r>
          <a:endParaRPr lang="en-US"/>
        </a:p>
      </dgm:t>
    </dgm:pt>
    <dgm:pt modelId="{ADC723FE-74BB-4B69-A59B-BCF931AA20E9}" type="parTrans" cxnId="{65264486-F032-4248-A746-0B6A76CEC396}">
      <dgm:prSet/>
      <dgm:spPr/>
      <dgm:t>
        <a:bodyPr/>
        <a:lstStyle/>
        <a:p>
          <a:endParaRPr lang="en-US"/>
        </a:p>
      </dgm:t>
    </dgm:pt>
    <dgm:pt modelId="{87F0F9E3-0C2C-451A-A4DD-6364187A2FFC}" type="sibTrans" cxnId="{65264486-F032-4248-A746-0B6A76CEC396}">
      <dgm:prSet/>
      <dgm:spPr/>
      <dgm:t>
        <a:bodyPr/>
        <a:lstStyle/>
        <a:p>
          <a:endParaRPr lang="en-US"/>
        </a:p>
      </dgm:t>
    </dgm:pt>
    <dgm:pt modelId="{E5C12282-7B6D-40F8-B710-A8E45099BC94}">
      <dgm:prSet/>
      <dgm:spPr/>
      <dgm:t>
        <a:bodyPr/>
        <a:lstStyle/>
        <a:p>
          <a:r>
            <a:rPr lang="en-GB"/>
            <a:t>The sum of your online presence: profiles, posts, interactions, data</a:t>
          </a:r>
          <a:endParaRPr lang="en-US"/>
        </a:p>
      </dgm:t>
    </dgm:pt>
    <dgm:pt modelId="{129A38E4-2876-4CAB-9FE1-35180BA5374D}" type="parTrans" cxnId="{2F8A676E-5F3C-457C-9D18-AE455409EA53}">
      <dgm:prSet/>
      <dgm:spPr/>
      <dgm:t>
        <a:bodyPr/>
        <a:lstStyle/>
        <a:p>
          <a:endParaRPr lang="en-US"/>
        </a:p>
      </dgm:t>
    </dgm:pt>
    <dgm:pt modelId="{1071DA28-00F4-45DE-B408-26895739FE20}" type="sibTrans" cxnId="{2F8A676E-5F3C-457C-9D18-AE455409EA53}">
      <dgm:prSet/>
      <dgm:spPr/>
      <dgm:t>
        <a:bodyPr/>
        <a:lstStyle/>
        <a:p>
          <a:endParaRPr lang="en-US"/>
        </a:p>
      </dgm:t>
    </dgm:pt>
    <dgm:pt modelId="{AF9CD97F-EBB5-4C50-B3CE-96235BE2A8A1}">
      <dgm:prSet/>
      <dgm:spPr/>
      <dgm:t>
        <a:bodyPr/>
        <a:lstStyle/>
        <a:p>
          <a:r>
            <a:rPr lang="en-GB"/>
            <a:t>Shaped by platforms, algorithms, and social norms</a:t>
          </a:r>
          <a:endParaRPr lang="en-US"/>
        </a:p>
      </dgm:t>
    </dgm:pt>
    <dgm:pt modelId="{3F7DA38D-1974-4F06-A6DE-D81CEDB43C15}" type="parTrans" cxnId="{B63E65CC-A966-4A81-AFF6-13B487B40CD8}">
      <dgm:prSet/>
      <dgm:spPr/>
      <dgm:t>
        <a:bodyPr/>
        <a:lstStyle/>
        <a:p>
          <a:endParaRPr lang="en-US"/>
        </a:p>
      </dgm:t>
    </dgm:pt>
    <dgm:pt modelId="{47916072-36C3-4517-84FE-116628559BA2}" type="sibTrans" cxnId="{B63E65CC-A966-4A81-AFF6-13B487B40CD8}">
      <dgm:prSet/>
      <dgm:spPr/>
      <dgm:t>
        <a:bodyPr/>
        <a:lstStyle/>
        <a:p>
          <a:endParaRPr lang="en-US"/>
        </a:p>
      </dgm:t>
    </dgm:pt>
    <dgm:pt modelId="{4DE3E688-6967-41A9-BBC6-BC131A6B987C}">
      <dgm:prSet/>
      <dgm:spPr/>
      <dgm:t>
        <a:bodyPr/>
        <a:lstStyle/>
        <a:p>
          <a:r>
            <a:rPr lang="en-GB"/>
            <a:t>Not just self-expression, also surveillance, commodification, and control</a:t>
          </a:r>
          <a:endParaRPr lang="en-US"/>
        </a:p>
      </dgm:t>
    </dgm:pt>
    <dgm:pt modelId="{6D6FD8E9-BF5B-4BCD-BA71-90819384265C}" type="parTrans" cxnId="{839B62DA-8BE4-4BE7-848E-DE6BA6AA946C}">
      <dgm:prSet/>
      <dgm:spPr/>
      <dgm:t>
        <a:bodyPr/>
        <a:lstStyle/>
        <a:p>
          <a:endParaRPr lang="en-US"/>
        </a:p>
      </dgm:t>
    </dgm:pt>
    <dgm:pt modelId="{D1E558B6-171C-40A7-9E3B-4EAF1A24C710}" type="sibTrans" cxnId="{839B62DA-8BE4-4BE7-848E-DE6BA6AA946C}">
      <dgm:prSet/>
      <dgm:spPr/>
      <dgm:t>
        <a:bodyPr/>
        <a:lstStyle/>
        <a:p>
          <a:endParaRPr lang="en-US"/>
        </a:p>
      </dgm:t>
    </dgm:pt>
    <dgm:pt modelId="{E955BC5F-DF98-CF42-81EF-979B91DDE9B0}" type="pres">
      <dgm:prSet presAssocID="{C705B267-A821-47F7-9CA8-039ED9058D3C}" presName="outerComposite" presStyleCnt="0">
        <dgm:presLayoutVars>
          <dgm:chMax val="5"/>
          <dgm:dir/>
          <dgm:resizeHandles val="exact"/>
        </dgm:presLayoutVars>
      </dgm:prSet>
      <dgm:spPr/>
    </dgm:pt>
    <dgm:pt modelId="{7AE7E019-6D10-0140-ACAA-4FE5146D3600}" type="pres">
      <dgm:prSet presAssocID="{C705B267-A821-47F7-9CA8-039ED9058D3C}" presName="dummyMaxCanvas" presStyleCnt="0">
        <dgm:presLayoutVars/>
      </dgm:prSet>
      <dgm:spPr/>
    </dgm:pt>
    <dgm:pt modelId="{6B174FBB-C740-6849-A8D5-5E0533836A1F}" type="pres">
      <dgm:prSet presAssocID="{C705B267-A821-47F7-9CA8-039ED9058D3C}" presName="FourNodes_1" presStyleLbl="node1" presStyleIdx="0" presStyleCnt="4">
        <dgm:presLayoutVars>
          <dgm:bulletEnabled val="1"/>
        </dgm:presLayoutVars>
      </dgm:prSet>
      <dgm:spPr/>
    </dgm:pt>
    <dgm:pt modelId="{3CCE94C0-3B1B-B942-B11C-4CA425CF8625}" type="pres">
      <dgm:prSet presAssocID="{C705B267-A821-47F7-9CA8-039ED9058D3C}" presName="FourNodes_2" presStyleLbl="node1" presStyleIdx="1" presStyleCnt="4">
        <dgm:presLayoutVars>
          <dgm:bulletEnabled val="1"/>
        </dgm:presLayoutVars>
      </dgm:prSet>
      <dgm:spPr/>
    </dgm:pt>
    <dgm:pt modelId="{4061B554-61CF-3347-92C5-DF834EE95DD9}" type="pres">
      <dgm:prSet presAssocID="{C705B267-A821-47F7-9CA8-039ED9058D3C}" presName="FourNodes_3" presStyleLbl="node1" presStyleIdx="2" presStyleCnt="4">
        <dgm:presLayoutVars>
          <dgm:bulletEnabled val="1"/>
        </dgm:presLayoutVars>
      </dgm:prSet>
      <dgm:spPr/>
    </dgm:pt>
    <dgm:pt modelId="{FEB70C18-65E4-6049-A39E-DCFEC2A9CE80}" type="pres">
      <dgm:prSet presAssocID="{C705B267-A821-47F7-9CA8-039ED9058D3C}" presName="FourNodes_4" presStyleLbl="node1" presStyleIdx="3" presStyleCnt="4">
        <dgm:presLayoutVars>
          <dgm:bulletEnabled val="1"/>
        </dgm:presLayoutVars>
      </dgm:prSet>
      <dgm:spPr/>
    </dgm:pt>
    <dgm:pt modelId="{17670AE2-806A-DF42-978A-5496EEC54449}" type="pres">
      <dgm:prSet presAssocID="{C705B267-A821-47F7-9CA8-039ED9058D3C}" presName="FourConn_1-2" presStyleLbl="fgAccFollowNode1" presStyleIdx="0" presStyleCnt="3">
        <dgm:presLayoutVars>
          <dgm:bulletEnabled val="1"/>
        </dgm:presLayoutVars>
      </dgm:prSet>
      <dgm:spPr/>
    </dgm:pt>
    <dgm:pt modelId="{9D42D378-8ACC-B343-9E5F-D34B83DC30E9}" type="pres">
      <dgm:prSet presAssocID="{C705B267-A821-47F7-9CA8-039ED9058D3C}" presName="FourConn_2-3" presStyleLbl="fgAccFollowNode1" presStyleIdx="1" presStyleCnt="3">
        <dgm:presLayoutVars>
          <dgm:bulletEnabled val="1"/>
        </dgm:presLayoutVars>
      </dgm:prSet>
      <dgm:spPr/>
    </dgm:pt>
    <dgm:pt modelId="{0846F100-D8DF-0B45-905B-1DE7454B785A}" type="pres">
      <dgm:prSet presAssocID="{C705B267-A821-47F7-9CA8-039ED9058D3C}" presName="FourConn_3-4" presStyleLbl="fgAccFollowNode1" presStyleIdx="2" presStyleCnt="3">
        <dgm:presLayoutVars>
          <dgm:bulletEnabled val="1"/>
        </dgm:presLayoutVars>
      </dgm:prSet>
      <dgm:spPr/>
    </dgm:pt>
    <dgm:pt modelId="{B5C5EDA7-9A81-B042-8694-660000AD15B3}" type="pres">
      <dgm:prSet presAssocID="{C705B267-A821-47F7-9CA8-039ED9058D3C}" presName="FourNodes_1_text" presStyleLbl="node1" presStyleIdx="3" presStyleCnt="4">
        <dgm:presLayoutVars>
          <dgm:bulletEnabled val="1"/>
        </dgm:presLayoutVars>
      </dgm:prSet>
      <dgm:spPr/>
    </dgm:pt>
    <dgm:pt modelId="{2DC31FD5-B401-B44F-9F4B-85F0AC145338}" type="pres">
      <dgm:prSet presAssocID="{C705B267-A821-47F7-9CA8-039ED9058D3C}" presName="FourNodes_2_text" presStyleLbl="node1" presStyleIdx="3" presStyleCnt="4">
        <dgm:presLayoutVars>
          <dgm:bulletEnabled val="1"/>
        </dgm:presLayoutVars>
      </dgm:prSet>
      <dgm:spPr/>
    </dgm:pt>
    <dgm:pt modelId="{A6D575E2-1BFB-CF48-AB12-7C8D972979F7}" type="pres">
      <dgm:prSet presAssocID="{C705B267-A821-47F7-9CA8-039ED9058D3C}" presName="FourNodes_3_text" presStyleLbl="node1" presStyleIdx="3" presStyleCnt="4">
        <dgm:presLayoutVars>
          <dgm:bulletEnabled val="1"/>
        </dgm:presLayoutVars>
      </dgm:prSet>
      <dgm:spPr/>
    </dgm:pt>
    <dgm:pt modelId="{4D7BA5B3-FDD6-B043-916E-D1D0A89B3367}" type="pres">
      <dgm:prSet presAssocID="{C705B267-A821-47F7-9CA8-039ED9058D3C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6A46805-2798-B94E-8CB5-584FA3EA3082}" type="presOf" srcId="{E5C12282-7B6D-40F8-B710-A8E45099BC94}" destId="{3CCE94C0-3B1B-B942-B11C-4CA425CF8625}" srcOrd="0" destOrd="0" presId="urn:microsoft.com/office/officeart/2005/8/layout/vProcess5"/>
    <dgm:cxn modelId="{4511A10F-8EEC-E44A-BB3E-D56E88563847}" type="presOf" srcId="{4DE3E688-6967-41A9-BBC6-BC131A6B987C}" destId="{4D7BA5B3-FDD6-B043-916E-D1D0A89B3367}" srcOrd="1" destOrd="0" presId="urn:microsoft.com/office/officeart/2005/8/layout/vProcess5"/>
    <dgm:cxn modelId="{08B8931B-C6EA-8B43-961B-9F32CC09F341}" type="presOf" srcId="{47916072-36C3-4517-84FE-116628559BA2}" destId="{0846F100-D8DF-0B45-905B-1DE7454B785A}" srcOrd="0" destOrd="0" presId="urn:microsoft.com/office/officeart/2005/8/layout/vProcess5"/>
    <dgm:cxn modelId="{309B392D-A194-144A-8B16-6D1E00C0F470}" type="presOf" srcId="{AF9CD97F-EBB5-4C50-B3CE-96235BE2A8A1}" destId="{A6D575E2-1BFB-CF48-AB12-7C8D972979F7}" srcOrd="1" destOrd="0" presId="urn:microsoft.com/office/officeart/2005/8/layout/vProcess5"/>
    <dgm:cxn modelId="{CB4C2C32-9B2C-A64D-A492-C611446AE6B3}" type="presOf" srcId="{7A5E95A8-86B4-4A01-AE8F-006996E2F25E}" destId="{B5C5EDA7-9A81-B042-8694-660000AD15B3}" srcOrd="1" destOrd="0" presId="urn:microsoft.com/office/officeart/2005/8/layout/vProcess5"/>
    <dgm:cxn modelId="{D417FE38-2C22-4945-9119-EBEEF5376707}" type="presOf" srcId="{4DE3E688-6967-41A9-BBC6-BC131A6B987C}" destId="{FEB70C18-65E4-6049-A39E-DCFEC2A9CE80}" srcOrd="0" destOrd="0" presId="urn:microsoft.com/office/officeart/2005/8/layout/vProcess5"/>
    <dgm:cxn modelId="{2F8A676E-5F3C-457C-9D18-AE455409EA53}" srcId="{C705B267-A821-47F7-9CA8-039ED9058D3C}" destId="{E5C12282-7B6D-40F8-B710-A8E45099BC94}" srcOrd="1" destOrd="0" parTransId="{129A38E4-2876-4CAB-9FE1-35180BA5374D}" sibTransId="{1071DA28-00F4-45DE-B408-26895739FE20}"/>
    <dgm:cxn modelId="{65264486-F032-4248-A746-0B6A76CEC396}" srcId="{C705B267-A821-47F7-9CA8-039ED9058D3C}" destId="{7A5E95A8-86B4-4A01-AE8F-006996E2F25E}" srcOrd="0" destOrd="0" parTransId="{ADC723FE-74BB-4B69-A59B-BCF931AA20E9}" sibTransId="{87F0F9E3-0C2C-451A-A4DD-6364187A2FFC}"/>
    <dgm:cxn modelId="{1796AB92-412D-564B-95C1-074636AA6EC4}" type="presOf" srcId="{87F0F9E3-0C2C-451A-A4DD-6364187A2FFC}" destId="{17670AE2-806A-DF42-978A-5496EEC54449}" srcOrd="0" destOrd="0" presId="urn:microsoft.com/office/officeart/2005/8/layout/vProcess5"/>
    <dgm:cxn modelId="{36565AA2-3701-2D4B-8C52-3036383257B8}" type="presOf" srcId="{1071DA28-00F4-45DE-B408-26895739FE20}" destId="{9D42D378-8ACC-B343-9E5F-D34B83DC30E9}" srcOrd="0" destOrd="0" presId="urn:microsoft.com/office/officeart/2005/8/layout/vProcess5"/>
    <dgm:cxn modelId="{E6466AC2-204D-1944-ADA1-D70607C0EA2E}" type="presOf" srcId="{E5C12282-7B6D-40F8-B710-A8E45099BC94}" destId="{2DC31FD5-B401-B44F-9F4B-85F0AC145338}" srcOrd="1" destOrd="0" presId="urn:microsoft.com/office/officeart/2005/8/layout/vProcess5"/>
    <dgm:cxn modelId="{56CF41C7-7FC8-CF4D-B621-2433B017A5E6}" type="presOf" srcId="{C705B267-A821-47F7-9CA8-039ED9058D3C}" destId="{E955BC5F-DF98-CF42-81EF-979B91DDE9B0}" srcOrd="0" destOrd="0" presId="urn:microsoft.com/office/officeart/2005/8/layout/vProcess5"/>
    <dgm:cxn modelId="{B63E65CC-A966-4A81-AFF6-13B487B40CD8}" srcId="{C705B267-A821-47F7-9CA8-039ED9058D3C}" destId="{AF9CD97F-EBB5-4C50-B3CE-96235BE2A8A1}" srcOrd="2" destOrd="0" parTransId="{3F7DA38D-1974-4F06-A6DE-D81CEDB43C15}" sibTransId="{47916072-36C3-4517-84FE-116628559BA2}"/>
    <dgm:cxn modelId="{BC77FACD-3932-9944-B0DB-CA835BB17E86}" type="presOf" srcId="{7A5E95A8-86B4-4A01-AE8F-006996E2F25E}" destId="{6B174FBB-C740-6849-A8D5-5E0533836A1F}" srcOrd="0" destOrd="0" presId="urn:microsoft.com/office/officeart/2005/8/layout/vProcess5"/>
    <dgm:cxn modelId="{839B62DA-8BE4-4BE7-848E-DE6BA6AA946C}" srcId="{C705B267-A821-47F7-9CA8-039ED9058D3C}" destId="{4DE3E688-6967-41A9-BBC6-BC131A6B987C}" srcOrd="3" destOrd="0" parTransId="{6D6FD8E9-BF5B-4BCD-BA71-90819384265C}" sibTransId="{D1E558B6-171C-40A7-9E3B-4EAF1A24C710}"/>
    <dgm:cxn modelId="{464235EB-458A-8444-965A-8F8464BB0A9B}" type="presOf" srcId="{AF9CD97F-EBB5-4C50-B3CE-96235BE2A8A1}" destId="{4061B554-61CF-3347-92C5-DF834EE95DD9}" srcOrd="0" destOrd="0" presId="urn:microsoft.com/office/officeart/2005/8/layout/vProcess5"/>
    <dgm:cxn modelId="{953AFED8-BA76-3643-86D2-D0EA67E1910C}" type="presParOf" srcId="{E955BC5F-DF98-CF42-81EF-979B91DDE9B0}" destId="{7AE7E019-6D10-0140-ACAA-4FE5146D3600}" srcOrd="0" destOrd="0" presId="urn:microsoft.com/office/officeart/2005/8/layout/vProcess5"/>
    <dgm:cxn modelId="{F1720DF4-9B7E-E94A-823D-A8DF949BF07A}" type="presParOf" srcId="{E955BC5F-DF98-CF42-81EF-979B91DDE9B0}" destId="{6B174FBB-C740-6849-A8D5-5E0533836A1F}" srcOrd="1" destOrd="0" presId="urn:microsoft.com/office/officeart/2005/8/layout/vProcess5"/>
    <dgm:cxn modelId="{A08E9413-846B-0E42-9B57-CADBFACFDC99}" type="presParOf" srcId="{E955BC5F-DF98-CF42-81EF-979B91DDE9B0}" destId="{3CCE94C0-3B1B-B942-B11C-4CA425CF8625}" srcOrd="2" destOrd="0" presId="urn:microsoft.com/office/officeart/2005/8/layout/vProcess5"/>
    <dgm:cxn modelId="{23E99ECE-8F31-D84B-A1A4-B616846A148A}" type="presParOf" srcId="{E955BC5F-DF98-CF42-81EF-979B91DDE9B0}" destId="{4061B554-61CF-3347-92C5-DF834EE95DD9}" srcOrd="3" destOrd="0" presId="urn:microsoft.com/office/officeart/2005/8/layout/vProcess5"/>
    <dgm:cxn modelId="{5FD891BB-DF90-F946-ADE7-048A60930332}" type="presParOf" srcId="{E955BC5F-DF98-CF42-81EF-979B91DDE9B0}" destId="{FEB70C18-65E4-6049-A39E-DCFEC2A9CE80}" srcOrd="4" destOrd="0" presId="urn:microsoft.com/office/officeart/2005/8/layout/vProcess5"/>
    <dgm:cxn modelId="{F55F2333-994D-5A4C-A89D-6D2BAF434642}" type="presParOf" srcId="{E955BC5F-DF98-CF42-81EF-979B91DDE9B0}" destId="{17670AE2-806A-DF42-978A-5496EEC54449}" srcOrd="5" destOrd="0" presId="urn:microsoft.com/office/officeart/2005/8/layout/vProcess5"/>
    <dgm:cxn modelId="{853BF3D4-0319-704A-9BE3-F7A4FDC97035}" type="presParOf" srcId="{E955BC5F-DF98-CF42-81EF-979B91DDE9B0}" destId="{9D42D378-8ACC-B343-9E5F-D34B83DC30E9}" srcOrd="6" destOrd="0" presId="urn:microsoft.com/office/officeart/2005/8/layout/vProcess5"/>
    <dgm:cxn modelId="{1E6E1E2B-C291-554E-997F-307D66188EE5}" type="presParOf" srcId="{E955BC5F-DF98-CF42-81EF-979B91DDE9B0}" destId="{0846F100-D8DF-0B45-905B-1DE7454B785A}" srcOrd="7" destOrd="0" presId="urn:microsoft.com/office/officeart/2005/8/layout/vProcess5"/>
    <dgm:cxn modelId="{6887D0AE-0C96-F34A-B4B7-532B34830F42}" type="presParOf" srcId="{E955BC5F-DF98-CF42-81EF-979B91DDE9B0}" destId="{B5C5EDA7-9A81-B042-8694-660000AD15B3}" srcOrd="8" destOrd="0" presId="urn:microsoft.com/office/officeart/2005/8/layout/vProcess5"/>
    <dgm:cxn modelId="{3AD6ECBA-BC78-534D-8851-C46E4C01500A}" type="presParOf" srcId="{E955BC5F-DF98-CF42-81EF-979B91DDE9B0}" destId="{2DC31FD5-B401-B44F-9F4B-85F0AC145338}" srcOrd="9" destOrd="0" presId="urn:microsoft.com/office/officeart/2005/8/layout/vProcess5"/>
    <dgm:cxn modelId="{BBBF4A14-B464-8745-AAF6-25297597C3FF}" type="presParOf" srcId="{E955BC5F-DF98-CF42-81EF-979B91DDE9B0}" destId="{A6D575E2-1BFB-CF48-AB12-7C8D972979F7}" srcOrd="10" destOrd="0" presId="urn:microsoft.com/office/officeart/2005/8/layout/vProcess5"/>
    <dgm:cxn modelId="{7A9B1723-F27F-0D40-BF32-323E3488A652}" type="presParOf" srcId="{E955BC5F-DF98-CF42-81EF-979B91DDE9B0}" destId="{4D7BA5B3-FDD6-B043-916E-D1D0A89B336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7E8C77-413D-4094-B432-351426948C59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3D8B47C-F575-45E5-8B75-92E734BF9A5B}">
      <dgm:prSet/>
      <dgm:spPr/>
      <dgm:t>
        <a:bodyPr/>
        <a:lstStyle/>
        <a:p>
          <a:r>
            <a:rPr lang="en-GB"/>
            <a:t>Authenticity</a:t>
          </a:r>
          <a:r>
            <a:rPr lang="en-GB" b="1"/>
            <a:t>???</a:t>
          </a:r>
          <a:r>
            <a:rPr lang="en-GB"/>
            <a:t> (cross checking information)</a:t>
          </a:r>
          <a:endParaRPr lang="en-US"/>
        </a:p>
      </dgm:t>
    </dgm:pt>
    <dgm:pt modelId="{C00E4EE8-632D-4E7C-A1AE-4257E6BAA50D}" type="parTrans" cxnId="{E64FE2A2-E10B-46DE-A6CB-CF074E19C1BB}">
      <dgm:prSet/>
      <dgm:spPr/>
      <dgm:t>
        <a:bodyPr/>
        <a:lstStyle/>
        <a:p>
          <a:endParaRPr lang="en-US"/>
        </a:p>
      </dgm:t>
    </dgm:pt>
    <dgm:pt modelId="{F143BE75-1F41-4A90-B1DA-FB9EBF4F1181}" type="sibTrans" cxnId="{E64FE2A2-E10B-46DE-A6CB-CF074E19C1BB}">
      <dgm:prSet/>
      <dgm:spPr/>
      <dgm:t>
        <a:bodyPr/>
        <a:lstStyle/>
        <a:p>
          <a:endParaRPr lang="en-US"/>
        </a:p>
      </dgm:t>
    </dgm:pt>
    <dgm:pt modelId="{5F04B7A7-6848-4F88-9A5E-0990C2186614}">
      <dgm:prSet/>
      <dgm:spPr/>
      <dgm:t>
        <a:bodyPr/>
        <a:lstStyle/>
        <a:p>
          <a:r>
            <a:rPr lang="en-GB"/>
            <a:t>Networks one is associated with </a:t>
          </a:r>
          <a:endParaRPr lang="en-US"/>
        </a:p>
      </dgm:t>
    </dgm:pt>
    <dgm:pt modelId="{732A9F0C-2FB6-4899-998C-2D41D5511DF2}" type="parTrans" cxnId="{E0AA298D-20CC-4BC0-8550-034830106621}">
      <dgm:prSet/>
      <dgm:spPr/>
      <dgm:t>
        <a:bodyPr/>
        <a:lstStyle/>
        <a:p>
          <a:endParaRPr lang="en-US"/>
        </a:p>
      </dgm:t>
    </dgm:pt>
    <dgm:pt modelId="{5449156A-2B05-4C6F-8268-273F055F30B3}" type="sibTrans" cxnId="{E0AA298D-20CC-4BC0-8550-034830106621}">
      <dgm:prSet/>
      <dgm:spPr/>
      <dgm:t>
        <a:bodyPr/>
        <a:lstStyle/>
        <a:p>
          <a:endParaRPr lang="en-US"/>
        </a:p>
      </dgm:t>
    </dgm:pt>
    <dgm:pt modelId="{77CD7EF6-AB07-4540-AA64-967D04CFBBA6}">
      <dgm:prSet/>
      <dgm:spPr/>
      <dgm:t>
        <a:bodyPr/>
        <a:lstStyle/>
        <a:p>
          <a:r>
            <a:rPr lang="en-GB"/>
            <a:t>Quality of ‘friends’  and interactions </a:t>
          </a:r>
          <a:endParaRPr lang="en-US"/>
        </a:p>
      </dgm:t>
    </dgm:pt>
    <dgm:pt modelId="{11A0C091-B9E7-4E10-8364-76650DC0B3F1}" type="parTrans" cxnId="{C18A5B1E-13E2-448D-83C9-099DFCF8E5AF}">
      <dgm:prSet/>
      <dgm:spPr/>
      <dgm:t>
        <a:bodyPr/>
        <a:lstStyle/>
        <a:p>
          <a:endParaRPr lang="en-US"/>
        </a:p>
      </dgm:t>
    </dgm:pt>
    <dgm:pt modelId="{0E370279-0062-4202-B7E0-C16237B353F3}" type="sibTrans" cxnId="{C18A5B1E-13E2-448D-83C9-099DFCF8E5AF}">
      <dgm:prSet/>
      <dgm:spPr/>
      <dgm:t>
        <a:bodyPr/>
        <a:lstStyle/>
        <a:p>
          <a:endParaRPr lang="en-US"/>
        </a:p>
      </dgm:t>
    </dgm:pt>
    <dgm:pt modelId="{2398C62F-B581-4898-BD37-5892873B461D}">
      <dgm:prSet/>
      <dgm:spPr/>
      <dgm:t>
        <a:bodyPr/>
        <a:lstStyle/>
        <a:p>
          <a:r>
            <a:rPr lang="en-GB"/>
            <a:t>Profile information (coherence)</a:t>
          </a:r>
          <a:endParaRPr lang="en-US"/>
        </a:p>
      </dgm:t>
    </dgm:pt>
    <dgm:pt modelId="{C296FEE5-8560-472B-829C-0F2540B404CC}" type="parTrans" cxnId="{406D4D0C-C4AE-48A8-BA40-68B129576DC7}">
      <dgm:prSet/>
      <dgm:spPr/>
      <dgm:t>
        <a:bodyPr/>
        <a:lstStyle/>
        <a:p>
          <a:endParaRPr lang="en-US"/>
        </a:p>
      </dgm:t>
    </dgm:pt>
    <dgm:pt modelId="{F399140B-8F24-4E28-BABF-B77FE1EF4E2D}" type="sibTrans" cxnId="{406D4D0C-C4AE-48A8-BA40-68B129576DC7}">
      <dgm:prSet/>
      <dgm:spPr/>
      <dgm:t>
        <a:bodyPr/>
        <a:lstStyle/>
        <a:p>
          <a:endParaRPr lang="en-US"/>
        </a:p>
      </dgm:t>
    </dgm:pt>
    <dgm:pt modelId="{BBC0B5AB-4394-41D2-9F4A-134A60EF02E5}">
      <dgm:prSet/>
      <dgm:spPr/>
      <dgm:t>
        <a:bodyPr/>
        <a:lstStyle/>
        <a:p>
          <a:r>
            <a:rPr lang="en-GB" i="1"/>
            <a:t>Quality </a:t>
          </a:r>
          <a:r>
            <a:rPr lang="en-GB"/>
            <a:t>of content (beyond aesthetics and into intentions) </a:t>
          </a:r>
          <a:endParaRPr lang="en-US"/>
        </a:p>
      </dgm:t>
    </dgm:pt>
    <dgm:pt modelId="{B96662B6-95CD-4C35-BA17-C3152012E10D}" type="parTrans" cxnId="{6F3CAF85-BF7C-4600-9C04-01D1BBA7328A}">
      <dgm:prSet/>
      <dgm:spPr/>
      <dgm:t>
        <a:bodyPr/>
        <a:lstStyle/>
        <a:p>
          <a:endParaRPr lang="en-US"/>
        </a:p>
      </dgm:t>
    </dgm:pt>
    <dgm:pt modelId="{F14B66B6-7618-4C5F-B9A9-2DA7C6AB46B9}" type="sibTrans" cxnId="{6F3CAF85-BF7C-4600-9C04-01D1BBA7328A}">
      <dgm:prSet/>
      <dgm:spPr/>
      <dgm:t>
        <a:bodyPr/>
        <a:lstStyle/>
        <a:p>
          <a:endParaRPr lang="en-US"/>
        </a:p>
      </dgm:t>
    </dgm:pt>
    <dgm:pt modelId="{1136FA50-65A6-455A-9E52-9F38A31C6E48}">
      <dgm:prSet/>
      <dgm:spPr/>
      <dgm:t>
        <a:bodyPr/>
        <a:lstStyle/>
        <a:p>
          <a:r>
            <a:rPr lang="en-GB"/>
            <a:t>Regularity of publication of content </a:t>
          </a:r>
          <a:endParaRPr lang="en-US"/>
        </a:p>
      </dgm:t>
    </dgm:pt>
    <dgm:pt modelId="{AA30632F-24AF-4C29-A040-C90B50020C0D}" type="parTrans" cxnId="{F5AE24ED-8DD1-4165-94B2-F481B40BFCA4}">
      <dgm:prSet/>
      <dgm:spPr/>
      <dgm:t>
        <a:bodyPr/>
        <a:lstStyle/>
        <a:p>
          <a:endParaRPr lang="en-US"/>
        </a:p>
      </dgm:t>
    </dgm:pt>
    <dgm:pt modelId="{B205C868-DCCA-42D2-932E-4166BD964C19}" type="sibTrans" cxnId="{F5AE24ED-8DD1-4165-94B2-F481B40BFCA4}">
      <dgm:prSet/>
      <dgm:spPr/>
      <dgm:t>
        <a:bodyPr/>
        <a:lstStyle/>
        <a:p>
          <a:endParaRPr lang="en-US"/>
        </a:p>
      </dgm:t>
    </dgm:pt>
    <dgm:pt modelId="{C2C7B9D6-ADBE-4103-80E9-19095A80666C}">
      <dgm:prSet/>
      <dgm:spPr/>
      <dgm:t>
        <a:bodyPr/>
        <a:lstStyle/>
        <a:p>
          <a:r>
            <a:rPr lang="en-GB"/>
            <a:t>Etc </a:t>
          </a:r>
          <a:endParaRPr lang="en-US"/>
        </a:p>
      </dgm:t>
    </dgm:pt>
    <dgm:pt modelId="{F225DF2C-5FF2-4F40-A016-36D2FC429FF1}" type="parTrans" cxnId="{CCA009D2-80DB-48CD-9E85-A046BA040D63}">
      <dgm:prSet/>
      <dgm:spPr/>
      <dgm:t>
        <a:bodyPr/>
        <a:lstStyle/>
        <a:p>
          <a:endParaRPr lang="en-US"/>
        </a:p>
      </dgm:t>
    </dgm:pt>
    <dgm:pt modelId="{F3DEB56C-91F1-42AA-BE34-B7ACF8C57234}" type="sibTrans" cxnId="{CCA009D2-80DB-48CD-9E85-A046BA040D63}">
      <dgm:prSet/>
      <dgm:spPr/>
      <dgm:t>
        <a:bodyPr/>
        <a:lstStyle/>
        <a:p>
          <a:endParaRPr lang="en-US"/>
        </a:p>
      </dgm:t>
    </dgm:pt>
    <dgm:pt modelId="{EF268525-5278-E64F-BDFD-29D3EBD1F174}" type="pres">
      <dgm:prSet presAssocID="{B17E8C77-413D-4094-B432-351426948C59}" presName="vert0" presStyleCnt="0">
        <dgm:presLayoutVars>
          <dgm:dir/>
          <dgm:animOne val="branch"/>
          <dgm:animLvl val="lvl"/>
        </dgm:presLayoutVars>
      </dgm:prSet>
      <dgm:spPr/>
    </dgm:pt>
    <dgm:pt modelId="{B52A99FD-BFBA-BF42-A13D-9D851B0AA35E}" type="pres">
      <dgm:prSet presAssocID="{63D8B47C-F575-45E5-8B75-92E734BF9A5B}" presName="thickLine" presStyleLbl="alignNode1" presStyleIdx="0" presStyleCnt="7"/>
      <dgm:spPr/>
    </dgm:pt>
    <dgm:pt modelId="{7B2B8A0E-EF85-F345-B6C6-E60CFADC4CB2}" type="pres">
      <dgm:prSet presAssocID="{63D8B47C-F575-45E5-8B75-92E734BF9A5B}" presName="horz1" presStyleCnt="0"/>
      <dgm:spPr/>
    </dgm:pt>
    <dgm:pt modelId="{3FB4ECCF-CC69-0840-9EEB-3091064E01F4}" type="pres">
      <dgm:prSet presAssocID="{63D8B47C-F575-45E5-8B75-92E734BF9A5B}" presName="tx1" presStyleLbl="revTx" presStyleIdx="0" presStyleCnt="7"/>
      <dgm:spPr/>
    </dgm:pt>
    <dgm:pt modelId="{87CBEF7C-A29F-3E4C-84FB-5C97731CF107}" type="pres">
      <dgm:prSet presAssocID="{63D8B47C-F575-45E5-8B75-92E734BF9A5B}" presName="vert1" presStyleCnt="0"/>
      <dgm:spPr/>
    </dgm:pt>
    <dgm:pt modelId="{35095171-61E5-D44D-9F70-FA0A43BF4DD8}" type="pres">
      <dgm:prSet presAssocID="{5F04B7A7-6848-4F88-9A5E-0990C2186614}" presName="thickLine" presStyleLbl="alignNode1" presStyleIdx="1" presStyleCnt="7"/>
      <dgm:spPr/>
    </dgm:pt>
    <dgm:pt modelId="{AE05183F-FB3F-C443-8E3F-75CE4015D66A}" type="pres">
      <dgm:prSet presAssocID="{5F04B7A7-6848-4F88-9A5E-0990C2186614}" presName="horz1" presStyleCnt="0"/>
      <dgm:spPr/>
    </dgm:pt>
    <dgm:pt modelId="{DB34ED22-9099-7A47-9C70-A156E8AF96AF}" type="pres">
      <dgm:prSet presAssocID="{5F04B7A7-6848-4F88-9A5E-0990C2186614}" presName="tx1" presStyleLbl="revTx" presStyleIdx="1" presStyleCnt="7"/>
      <dgm:spPr/>
    </dgm:pt>
    <dgm:pt modelId="{CCA45C4C-C16B-754E-A531-DA2308692381}" type="pres">
      <dgm:prSet presAssocID="{5F04B7A7-6848-4F88-9A5E-0990C2186614}" presName="vert1" presStyleCnt="0"/>
      <dgm:spPr/>
    </dgm:pt>
    <dgm:pt modelId="{7F36DBEF-CD33-4844-8360-2E266203ABDD}" type="pres">
      <dgm:prSet presAssocID="{77CD7EF6-AB07-4540-AA64-967D04CFBBA6}" presName="thickLine" presStyleLbl="alignNode1" presStyleIdx="2" presStyleCnt="7"/>
      <dgm:spPr/>
    </dgm:pt>
    <dgm:pt modelId="{B995378A-8AE9-5B4D-94F7-3CA8832EAA6A}" type="pres">
      <dgm:prSet presAssocID="{77CD7EF6-AB07-4540-AA64-967D04CFBBA6}" presName="horz1" presStyleCnt="0"/>
      <dgm:spPr/>
    </dgm:pt>
    <dgm:pt modelId="{6500E288-1AD7-B94E-BFF7-5A4DD9D52FA2}" type="pres">
      <dgm:prSet presAssocID="{77CD7EF6-AB07-4540-AA64-967D04CFBBA6}" presName="tx1" presStyleLbl="revTx" presStyleIdx="2" presStyleCnt="7"/>
      <dgm:spPr/>
    </dgm:pt>
    <dgm:pt modelId="{99438637-A007-A747-85E5-E5C75BB484C3}" type="pres">
      <dgm:prSet presAssocID="{77CD7EF6-AB07-4540-AA64-967D04CFBBA6}" presName="vert1" presStyleCnt="0"/>
      <dgm:spPr/>
    </dgm:pt>
    <dgm:pt modelId="{6D9F8EDC-BCE0-8B4D-B14E-A131B02C5567}" type="pres">
      <dgm:prSet presAssocID="{2398C62F-B581-4898-BD37-5892873B461D}" presName="thickLine" presStyleLbl="alignNode1" presStyleIdx="3" presStyleCnt="7"/>
      <dgm:spPr/>
    </dgm:pt>
    <dgm:pt modelId="{2822AB08-78DE-804C-86AC-7D8D0486F24B}" type="pres">
      <dgm:prSet presAssocID="{2398C62F-B581-4898-BD37-5892873B461D}" presName="horz1" presStyleCnt="0"/>
      <dgm:spPr/>
    </dgm:pt>
    <dgm:pt modelId="{4BCCDE8E-1EE6-9042-AEDA-8DEC193B8A81}" type="pres">
      <dgm:prSet presAssocID="{2398C62F-B581-4898-BD37-5892873B461D}" presName="tx1" presStyleLbl="revTx" presStyleIdx="3" presStyleCnt="7"/>
      <dgm:spPr/>
    </dgm:pt>
    <dgm:pt modelId="{7D14C542-0026-924A-AEF5-98A1E2812679}" type="pres">
      <dgm:prSet presAssocID="{2398C62F-B581-4898-BD37-5892873B461D}" presName="vert1" presStyleCnt="0"/>
      <dgm:spPr/>
    </dgm:pt>
    <dgm:pt modelId="{5B78388B-5B72-6140-B52D-E59E4327E93D}" type="pres">
      <dgm:prSet presAssocID="{BBC0B5AB-4394-41D2-9F4A-134A60EF02E5}" presName="thickLine" presStyleLbl="alignNode1" presStyleIdx="4" presStyleCnt="7"/>
      <dgm:spPr/>
    </dgm:pt>
    <dgm:pt modelId="{57B3E0EB-27B3-5143-AC5F-275E18C5A1AA}" type="pres">
      <dgm:prSet presAssocID="{BBC0B5AB-4394-41D2-9F4A-134A60EF02E5}" presName="horz1" presStyleCnt="0"/>
      <dgm:spPr/>
    </dgm:pt>
    <dgm:pt modelId="{A3C4E30B-BBAB-5B43-9CB7-391453444400}" type="pres">
      <dgm:prSet presAssocID="{BBC0B5AB-4394-41D2-9F4A-134A60EF02E5}" presName="tx1" presStyleLbl="revTx" presStyleIdx="4" presStyleCnt="7"/>
      <dgm:spPr/>
    </dgm:pt>
    <dgm:pt modelId="{2CEF014F-B254-684B-B1B2-8AF90C95F2F9}" type="pres">
      <dgm:prSet presAssocID="{BBC0B5AB-4394-41D2-9F4A-134A60EF02E5}" presName="vert1" presStyleCnt="0"/>
      <dgm:spPr/>
    </dgm:pt>
    <dgm:pt modelId="{D4F3EB59-5F73-5743-A4E9-6CC3B71B4637}" type="pres">
      <dgm:prSet presAssocID="{1136FA50-65A6-455A-9E52-9F38A31C6E48}" presName="thickLine" presStyleLbl="alignNode1" presStyleIdx="5" presStyleCnt="7"/>
      <dgm:spPr/>
    </dgm:pt>
    <dgm:pt modelId="{B97C2525-B74F-2A4A-9750-328064C855E6}" type="pres">
      <dgm:prSet presAssocID="{1136FA50-65A6-455A-9E52-9F38A31C6E48}" presName="horz1" presStyleCnt="0"/>
      <dgm:spPr/>
    </dgm:pt>
    <dgm:pt modelId="{D01441B9-84D6-CF4F-8A6E-894D94492D39}" type="pres">
      <dgm:prSet presAssocID="{1136FA50-65A6-455A-9E52-9F38A31C6E48}" presName="tx1" presStyleLbl="revTx" presStyleIdx="5" presStyleCnt="7"/>
      <dgm:spPr/>
    </dgm:pt>
    <dgm:pt modelId="{5DA62C3F-CFF3-F04C-A771-DE4D54B94B5B}" type="pres">
      <dgm:prSet presAssocID="{1136FA50-65A6-455A-9E52-9F38A31C6E48}" presName="vert1" presStyleCnt="0"/>
      <dgm:spPr/>
    </dgm:pt>
    <dgm:pt modelId="{41071B1B-DE25-194E-BDC1-7E36CCC337BE}" type="pres">
      <dgm:prSet presAssocID="{C2C7B9D6-ADBE-4103-80E9-19095A80666C}" presName="thickLine" presStyleLbl="alignNode1" presStyleIdx="6" presStyleCnt="7"/>
      <dgm:spPr/>
    </dgm:pt>
    <dgm:pt modelId="{39DF4111-293D-1849-B5E3-6A8894D904E9}" type="pres">
      <dgm:prSet presAssocID="{C2C7B9D6-ADBE-4103-80E9-19095A80666C}" presName="horz1" presStyleCnt="0"/>
      <dgm:spPr/>
    </dgm:pt>
    <dgm:pt modelId="{CC36DCA1-BAA8-C046-A25D-58A8F200BA59}" type="pres">
      <dgm:prSet presAssocID="{C2C7B9D6-ADBE-4103-80E9-19095A80666C}" presName="tx1" presStyleLbl="revTx" presStyleIdx="6" presStyleCnt="7"/>
      <dgm:spPr/>
    </dgm:pt>
    <dgm:pt modelId="{3F59BDDC-40C8-CE4B-A200-445B96E3B764}" type="pres">
      <dgm:prSet presAssocID="{C2C7B9D6-ADBE-4103-80E9-19095A80666C}" presName="vert1" presStyleCnt="0"/>
      <dgm:spPr/>
    </dgm:pt>
  </dgm:ptLst>
  <dgm:cxnLst>
    <dgm:cxn modelId="{406D4D0C-C4AE-48A8-BA40-68B129576DC7}" srcId="{B17E8C77-413D-4094-B432-351426948C59}" destId="{2398C62F-B581-4898-BD37-5892873B461D}" srcOrd="3" destOrd="0" parTransId="{C296FEE5-8560-472B-829C-0F2540B404CC}" sibTransId="{F399140B-8F24-4E28-BABF-B77FE1EF4E2D}"/>
    <dgm:cxn modelId="{C18A5B1E-13E2-448D-83C9-099DFCF8E5AF}" srcId="{B17E8C77-413D-4094-B432-351426948C59}" destId="{77CD7EF6-AB07-4540-AA64-967D04CFBBA6}" srcOrd="2" destOrd="0" parTransId="{11A0C091-B9E7-4E10-8364-76650DC0B3F1}" sibTransId="{0E370279-0062-4202-B7E0-C16237B353F3}"/>
    <dgm:cxn modelId="{E025922A-3C15-E14C-822A-9DD262CB9B6F}" type="presOf" srcId="{1136FA50-65A6-455A-9E52-9F38A31C6E48}" destId="{D01441B9-84D6-CF4F-8A6E-894D94492D39}" srcOrd="0" destOrd="0" presId="urn:microsoft.com/office/officeart/2008/layout/LinedList"/>
    <dgm:cxn modelId="{6F3CAF85-BF7C-4600-9C04-01D1BBA7328A}" srcId="{B17E8C77-413D-4094-B432-351426948C59}" destId="{BBC0B5AB-4394-41D2-9F4A-134A60EF02E5}" srcOrd="4" destOrd="0" parTransId="{B96662B6-95CD-4C35-BA17-C3152012E10D}" sibTransId="{F14B66B6-7618-4C5F-B9A9-2DA7C6AB46B9}"/>
    <dgm:cxn modelId="{E0AA298D-20CC-4BC0-8550-034830106621}" srcId="{B17E8C77-413D-4094-B432-351426948C59}" destId="{5F04B7A7-6848-4F88-9A5E-0990C2186614}" srcOrd="1" destOrd="0" parTransId="{732A9F0C-2FB6-4899-998C-2D41D5511DF2}" sibTransId="{5449156A-2B05-4C6F-8268-273F055F30B3}"/>
    <dgm:cxn modelId="{E64FE2A2-E10B-46DE-A6CB-CF074E19C1BB}" srcId="{B17E8C77-413D-4094-B432-351426948C59}" destId="{63D8B47C-F575-45E5-8B75-92E734BF9A5B}" srcOrd="0" destOrd="0" parTransId="{C00E4EE8-632D-4E7C-A1AE-4257E6BAA50D}" sibTransId="{F143BE75-1F41-4A90-B1DA-FB9EBF4F1181}"/>
    <dgm:cxn modelId="{44870ABA-5809-C443-8D06-B4838A8369A5}" type="presOf" srcId="{B17E8C77-413D-4094-B432-351426948C59}" destId="{EF268525-5278-E64F-BDFD-29D3EBD1F174}" srcOrd="0" destOrd="0" presId="urn:microsoft.com/office/officeart/2008/layout/LinedList"/>
    <dgm:cxn modelId="{F77C38C2-773C-3046-AB97-4902967D564B}" type="presOf" srcId="{5F04B7A7-6848-4F88-9A5E-0990C2186614}" destId="{DB34ED22-9099-7A47-9C70-A156E8AF96AF}" srcOrd="0" destOrd="0" presId="urn:microsoft.com/office/officeart/2008/layout/LinedList"/>
    <dgm:cxn modelId="{32C543CA-7032-1341-B00A-B05BA10C8DB2}" type="presOf" srcId="{C2C7B9D6-ADBE-4103-80E9-19095A80666C}" destId="{CC36DCA1-BAA8-C046-A25D-58A8F200BA59}" srcOrd="0" destOrd="0" presId="urn:microsoft.com/office/officeart/2008/layout/LinedList"/>
    <dgm:cxn modelId="{DFF1BACB-30B3-5142-81F2-2F1F5623596E}" type="presOf" srcId="{63D8B47C-F575-45E5-8B75-92E734BF9A5B}" destId="{3FB4ECCF-CC69-0840-9EEB-3091064E01F4}" srcOrd="0" destOrd="0" presId="urn:microsoft.com/office/officeart/2008/layout/LinedList"/>
    <dgm:cxn modelId="{E4FCD9CF-FFFD-634B-9953-A13925EEAC23}" type="presOf" srcId="{BBC0B5AB-4394-41D2-9F4A-134A60EF02E5}" destId="{A3C4E30B-BBAB-5B43-9CB7-391453444400}" srcOrd="0" destOrd="0" presId="urn:microsoft.com/office/officeart/2008/layout/LinedList"/>
    <dgm:cxn modelId="{CCA009D2-80DB-48CD-9E85-A046BA040D63}" srcId="{B17E8C77-413D-4094-B432-351426948C59}" destId="{C2C7B9D6-ADBE-4103-80E9-19095A80666C}" srcOrd="6" destOrd="0" parTransId="{F225DF2C-5FF2-4F40-A016-36D2FC429FF1}" sibTransId="{F3DEB56C-91F1-42AA-BE34-B7ACF8C57234}"/>
    <dgm:cxn modelId="{544030D2-061A-984E-A422-CAF726AE47C9}" type="presOf" srcId="{2398C62F-B581-4898-BD37-5892873B461D}" destId="{4BCCDE8E-1EE6-9042-AEDA-8DEC193B8A81}" srcOrd="0" destOrd="0" presId="urn:microsoft.com/office/officeart/2008/layout/LinedList"/>
    <dgm:cxn modelId="{9A5BCAD5-CAEB-754F-A6F3-B1A4C59E646E}" type="presOf" srcId="{77CD7EF6-AB07-4540-AA64-967D04CFBBA6}" destId="{6500E288-1AD7-B94E-BFF7-5A4DD9D52FA2}" srcOrd="0" destOrd="0" presId="urn:microsoft.com/office/officeart/2008/layout/LinedList"/>
    <dgm:cxn modelId="{F5AE24ED-8DD1-4165-94B2-F481B40BFCA4}" srcId="{B17E8C77-413D-4094-B432-351426948C59}" destId="{1136FA50-65A6-455A-9E52-9F38A31C6E48}" srcOrd="5" destOrd="0" parTransId="{AA30632F-24AF-4C29-A040-C90B50020C0D}" sibTransId="{B205C868-DCCA-42D2-932E-4166BD964C19}"/>
    <dgm:cxn modelId="{2B18CF31-BEAA-684B-8FEC-862C5BED289E}" type="presParOf" srcId="{EF268525-5278-E64F-BDFD-29D3EBD1F174}" destId="{B52A99FD-BFBA-BF42-A13D-9D851B0AA35E}" srcOrd="0" destOrd="0" presId="urn:microsoft.com/office/officeart/2008/layout/LinedList"/>
    <dgm:cxn modelId="{896D0AD7-E9C0-4B4E-A204-635AAC1193B8}" type="presParOf" srcId="{EF268525-5278-E64F-BDFD-29D3EBD1F174}" destId="{7B2B8A0E-EF85-F345-B6C6-E60CFADC4CB2}" srcOrd="1" destOrd="0" presId="urn:microsoft.com/office/officeart/2008/layout/LinedList"/>
    <dgm:cxn modelId="{819258A5-F3D3-C342-9B9A-69174576A4A7}" type="presParOf" srcId="{7B2B8A0E-EF85-F345-B6C6-E60CFADC4CB2}" destId="{3FB4ECCF-CC69-0840-9EEB-3091064E01F4}" srcOrd="0" destOrd="0" presId="urn:microsoft.com/office/officeart/2008/layout/LinedList"/>
    <dgm:cxn modelId="{C4F391E1-0D40-ED4C-8003-8F01AE9EE7FF}" type="presParOf" srcId="{7B2B8A0E-EF85-F345-B6C6-E60CFADC4CB2}" destId="{87CBEF7C-A29F-3E4C-84FB-5C97731CF107}" srcOrd="1" destOrd="0" presId="urn:microsoft.com/office/officeart/2008/layout/LinedList"/>
    <dgm:cxn modelId="{913E3A7D-3A44-E849-BECF-36A1A1EAA01A}" type="presParOf" srcId="{EF268525-5278-E64F-BDFD-29D3EBD1F174}" destId="{35095171-61E5-D44D-9F70-FA0A43BF4DD8}" srcOrd="2" destOrd="0" presId="urn:microsoft.com/office/officeart/2008/layout/LinedList"/>
    <dgm:cxn modelId="{FA8AF10E-1AA0-4942-A271-6CA836CB7CCB}" type="presParOf" srcId="{EF268525-5278-E64F-BDFD-29D3EBD1F174}" destId="{AE05183F-FB3F-C443-8E3F-75CE4015D66A}" srcOrd="3" destOrd="0" presId="urn:microsoft.com/office/officeart/2008/layout/LinedList"/>
    <dgm:cxn modelId="{0CD6FA4F-FB33-514B-A02E-712B565BCCFB}" type="presParOf" srcId="{AE05183F-FB3F-C443-8E3F-75CE4015D66A}" destId="{DB34ED22-9099-7A47-9C70-A156E8AF96AF}" srcOrd="0" destOrd="0" presId="urn:microsoft.com/office/officeart/2008/layout/LinedList"/>
    <dgm:cxn modelId="{8F68F874-9E4B-AF48-A2C5-2ACA17F98100}" type="presParOf" srcId="{AE05183F-FB3F-C443-8E3F-75CE4015D66A}" destId="{CCA45C4C-C16B-754E-A531-DA2308692381}" srcOrd="1" destOrd="0" presId="urn:microsoft.com/office/officeart/2008/layout/LinedList"/>
    <dgm:cxn modelId="{D302173E-8150-1C4C-A34A-CB3AF6C46803}" type="presParOf" srcId="{EF268525-5278-E64F-BDFD-29D3EBD1F174}" destId="{7F36DBEF-CD33-4844-8360-2E266203ABDD}" srcOrd="4" destOrd="0" presId="urn:microsoft.com/office/officeart/2008/layout/LinedList"/>
    <dgm:cxn modelId="{DAE116E7-FD3D-A645-85BD-5444D8FD38E3}" type="presParOf" srcId="{EF268525-5278-E64F-BDFD-29D3EBD1F174}" destId="{B995378A-8AE9-5B4D-94F7-3CA8832EAA6A}" srcOrd="5" destOrd="0" presId="urn:microsoft.com/office/officeart/2008/layout/LinedList"/>
    <dgm:cxn modelId="{50F53401-1C2B-634C-AD19-CEE72F0D012D}" type="presParOf" srcId="{B995378A-8AE9-5B4D-94F7-3CA8832EAA6A}" destId="{6500E288-1AD7-B94E-BFF7-5A4DD9D52FA2}" srcOrd="0" destOrd="0" presId="urn:microsoft.com/office/officeart/2008/layout/LinedList"/>
    <dgm:cxn modelId="{163BB5F2-7C59-2549-A7BE-B0DDF62870E2}" type="presParOf" srcId="{B995378A-8AE9-5B4D-94F7-3CA8832EAA6A}" destId="{99438637-A007-A747-85E5-E5C75BB484C3}" srcOrd="1" destOrd="0" presId="urn:microsoft.com/office/officeart/2008/layout/LinedList"/>
    <dgm:cxn modelId="{14630521-60A3-6C4D-83AE-E3C1D23690B1}" type="presParOf" srcId="{EF268525-5278-E64F-BDFD-29D3EBD1F174}" destId="{6D9F8EDC-BCE0-8B4D-B14E-A131B02C5567}" srcOrd="6" destOrd="0" presId="urn:microsoft.com/office/officeart/2008/layout/LinedList"/>
    <dgm:cxn modelId="{76BB457C-413B-E34B-B7BC-0B048468B508}" type="presParOf" srcId="{EF268525-5278-E64F-BDFD-29D3EBD1F174}" destId="{2822AB08-78DE-804C-86AC-7D8D0486F24B}" srcOrd="7" destOrd="0" presId="urn:microsoft.com/office/officeart/2008/layout/LinedList"/>
    <dgm:cxn modelId="{E110B378-96CA-1948-9B24-52EDD278796F}" type="presParOf" srcId="{2822AB08-78DE-804C-86AC-7D8D0486F24B}" destId="{4BCCDE8E-1EE6-9042-AEDA-8DEC193B8A81}" srcOrd="0" destOrd="0" presId="urn:microsoft.com/office/officeart/2008/layout/LinedList"/>
    <dgm:cxn modelId="{BF214B94-50BA-0A41-A533-FF7FB641120F}" type="presParOf" srcId="{2822AB08-78DE-804C-86AC-7D8D0486F24B}" destId="{7D14C542-0026-924A-AEF5-98A1E2812679}" srcOrd="1" destOrd="0" presId="urn:microsoft.com/office/officeart/2008/layout/LinedList"/>
    <dgm:cxn modelId="{38B31314-46D3-D546-88BD-314203FACF21}" type="presParOf" srcId="{EF268525-5278-E64F-BDFD-29D3EBD1F174}" destId="{5B78388B-5B72-6140-B52D-E59E4327E93D}" srcOrd="8" destOrd="0" presId="urn:microsoft.com/office/officeart/2008/layout/LinedList"/>
    <dgm:cxn modelId="{1F73AA73-AF85-B84A-AAA9-70BDAE0AC2DF}" type="presParOf" srcId="{EF268525-5278-E64F-BDFD-29D3EBD1F174}" destId="{57B3E0EB-27B3-5143-AC5F-275E18C5A1AA}" srcOrd="9" destOrd="0" presId="urn:microsoft.com/office/officeart/2008/layout/LinedList"/>
    <dgm:cxn modelId="{A7297FFD-5C1E-1043-A178-188D717FFA82}" type="presParOf" srcId="{57B3E0EB-27B3-5143-AC5F-275E18C5A1AA}" destId="{A3C4E30B-BBAB-5B43-9CB7-391453444400}" srcOrd="0" destOrd="0" presId="urn:microsoft.com/office/officeart/2008/layout/LinedList"/>
    <dgm:cxn modelId="{184378F1-FFAD-5B4D-ADAE-F981BA3E4285}" type="presParOf" srcId="{57B3E0EB-27B3-5143-AC5F-275E18C5A1AA}" destId="{2CEF014F-B254-684B-B1B2-8AF90C95F2F9}" srcOrd="1" destOrd="0" presId="urn:microsoft.com/office/officeart/2008/layout/LinedList"/>
    <dgm:cxn modelId="{FA6F103E-1E89-874F-8287-680CA8B70467}" type="presParOf" srcId="{EF268525-5278-E64F-BDFD-29D3EBD1F174}" destId="{D4F3EB59-5F73-5743-A4E9-6CC3B71B4637}" srcOrd="10" destOrd="0" presId="urn:microsoft.com/office/officeart/2008/layout/LinedList"/>
    <dgm:cxn modelId="{B32C6D84-BD8A-8442-8767-3AC7AC8A7121}" type="presParOf" srcId="{EF268525-5278-E64F-BDFD-29D3EBD1F174}" destId="{B97C2525-B74F-2A4A-9750-328064C855E6}" srcOrd="11" destOrd="0" presId="urn:microsoft.com/office/officeart/2008/layout/LinedList"/>
    <dgm:cxn modelId="{72DE376F-D4A7-E24C-B631-C7E46A553814}" type="presParOf" srcId="{B97C2525-B74F-2A4A-9750-328064C855E6}" destId="{D01441B9-84D6-CF4F-8A6E-894D94492D39}" srcOrd="0" destOrd="0" presId="urn:microsoft.com/office/officeart/2008/layout/LinedList"/>
    <dgm:cxn modelId="{2FCFBF43-E2B3-D146-B302-5DF2E2ADD602}" type="presParOf" srcId="{B97C2525-B74F-2A4A-9750-328064C855E6}" destId="{5DA62C3F-CFF3-F04C-A771-DE4D54B94B5B}" srcOrd="1" destOrd="0" presId="urn:microsoft.com/office/officeart/2008/layout/LinedList"/>
    <dgm:cxn modelId="{1EA9C623-FCA9-C940-B911-1F37FC82E65D}" type="presParOf" srcId="{EF268525-5278-E64F-BDFD-29D3EBD1F174}" destId="{41071B1B-DE25-194E-BDC1-7E36CCC337BE}" srcOrd="12" destOrd="0" presId="urn:microsoft.com/office/officeart/2008/layout/LinedList"/>
    <dgm:cxn modelId="{502B33CD-46ED-F742-B724-22854EF26FE6}" type="presParOf" srcId="{EF268525-5278-E64F-BDFD-29D3EBD1F174}" destId="{39DF4111-293D-1849-B5E3-6A8894D904E9}" srcOrd="13" destOrd="0" presId="urn:microsoft.com/office/officeart/2008/layout/LinedList"/>
    <dgm:cxn modelId="{6778FE38-2023-D944-926C-FD4E01E45AFB}" type="presParOf" srcId="{39DF4111-293D-1849-B5E3-6A8894D904E9}" destId="{CC36DCA1-BAA8-C046-A25D-58A8F200BA59}" srcOrd="0" destOrd="0" presId="urn:microsoft.com/office/officeart/2008/layout/LinedList"/>
    <dgm:cxn modelId="{13B8319C-3978-F549-9980-66EAD9BD7E68}" type="presParOf" srcId="{39DF4111-293D-1849-B5E3-6A8894D904E9}" destId="{3F59BDDC-40C8-CE4B-A200-445B96E3B76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74FBB-C740-6849-A8D5-5E0533836A1F}">
      <dsp:nvSpPr>
        <dsp:cNvPr id="0" name=""/>
        <dsp:cNvSpPr/>
      </dsp:nvSpPr>
      <dsp:spPr>
        <a:xfrm>
          <a:off x="0" y="0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/>
            <a:t>More Than a Username</a:t>
          </a:r>
          <a:endParaRPr lang="en-US" sz="2400" kern="1200"/>
        </a:p>
      </dsp:txBody>
      <dsp:txXfrm>
        <a:off x="27017" y="27017"/>
        <a:ext cx="7668958" cy="868383"/>
      </dsp:txXfrm>
    </dsp:sp>
    <dsp:sp modelId="{3CCE94C0-3B1B-B942-B11C-4CA425CF8625}">
      <dsp:nvSpPr>
        <dsp:cNvPr id="0" name=""/>
        <dsp:cNvSpPr/>
      </dsp:nvSpPr>
      <dsp:spPr>
        <a:xfrm>
          <a:off x="732164" y="1090129"/>
          <a:ext cx="8742263" cy="9224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The sum of your online presence: profiles, posts, interactions, data</a:t>
          </a:r>
          <a:endParaRPr lang="en-US" sz="2400" kern="1200"/>
        </a:p>
      </dsp:txBody>
      <dsp:txXfrm>
        <a:off x="759181" y="1117146"/>
        <a:ext cx="7356493" cy="868383"/>
      </dsp:txXfrm>
    </dsp:sp>
    <dsp:sp modelId="{4061B554-61CF-3347-92C5-DF834EE95DD9}">
      <dsp:nvSpPr>
        <dsp:cNvPr id="0" name=""/>
        <dsp:cNvSpPr/>
      </dsp:nvSpPr>
      <dsp:spPr>
        <a:xfrm>
          <a:off x="1453401" y="2180258"/>
          <a:ext cx="8742263" cy="92241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Shaped by platforms, algorithms, and social norms</a:t>
          </a:r>
          <a:endParaRPr lang="en-US" sz="2400" kern="1200"/>
        </a:p>
      </dsp:txBody>
      <dsp:txXfrm>
        <a:off x="1480418" y="2207275"/>
        <a:ext cx="7367421" cy="868383"/>
      </dsp:txXfrm>
    </dsp:sp>
    <dsp:sp modelId="{FEB70C18-65E4-6049-A39E-DCFEC2A9CE80}">
      <dsp:nvSpPr>
        <dsp:cNvPr id="0" name=""/>
        <dsp:cNvSpPr/>
      </dsp:nvSpPr>
      <dsp:spPr>
        <a:xfrm>
          <a:off x="2185565" y="3270387"/>
          <a:ext cx="8742263" cy="92241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Not just self-expression, also surveillance, commodification, and control</a:t>
          </a:r>
          <a:endParaRPr lang="en-US" sz="2400" kern="1200"/>
        </a:p>
      </dsp:txBody>
      <dsp:txXfrm>
        <a:off x="2212582" y="3297404"/>
        <a:ext cx="7356493" cy="868383"/>
      </dsp:txXfrm>
    </dsp:sp>
    <dsp:sp modelId="{17670AE2-806A-DF42-978A-5496EEC54449}">
      <dsp:nvSpPr>
        <dsp:cNvPr id="0" name=""/>
        <dsp:cNvSpPr/>
      </dsp:nvSpPr>
      <dsp:spPr>
        <a:xfrm>
          <a:off x="8142692" y="706487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277595" y="706487"/>
        <a:ext cx="329765" cy="451177"/>
      </dsp:txXfrm>
    </dsp:sp>
    <dsp:sp modelId="{9D42D378-8ACC-B343-9E5F-D34B83DC30E9}">
      <dsp:nvSpPr>
        <dsp:cNvPr id="0" name=""/>
        <dsp:cNvSpPr/>
      </dsp:nvSpPr>
      <dsp:spPr>
        <a:xfrm>
          <a:off x="8874856" y="179661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9009759" y="1796616"/>
        <a:ext cx="329765" cy="451177"/>
      </dsp:txXfrm>
    </dsp:sp>
    <dsp:sp modelId="{0846F100-D8DF-0B45-905B-1DE7454B785A}">
      <dsp:nvSpPr>
        <dsp:cNvPr id="0" name=""/>
        <dsp:cNvSpPr/>
      </dsp:nvSpPr>
      <dsp:spPr>
        <a:xfrm>
          <a:off x="9596093" y="288674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9730996" y="2886746"/>
        <a:ext cx="329765" cy="4511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2A99FD-BFBA-BF42-A13D-9D851B0AA35E}">
      <dsp:nvSpPr>
        <dsp:cNvPr id="0" name=""/>
        <dsp:cNvSpPr/>
      </dsp:nvSpPr>
      <dsp:spPr>
        <a:xfrm>
          <a:off x="0" y="675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B4ECCF-CC69-0840-9EEB-3091064E01F4}">
      <dsp:nvSpPr>
        <dsp:cNvPr id="0" name=""/>
        <dsp:cNvSpPr/>
      </dsp:nvSpPr>
      <dsp:spPr>
        <a:xfrm>
          <a:off x="0" y="675"/>
          <a:ext cx="6291714" cy="789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Authenticity</a:t>
          </a:r>
          <a:r>
            <a:rPr lang="en-GB" sz="2200" b="1" kern="1200"/>
            <a:t>???</a:t>
          </a:r>
          <a:r>
            <a:rPr lang="en-GB" sz="2200" kern="1200"/>
            <a:t> (cross checking information)</a:t>
          </a:r>
          <a:endParaRPr lang="en-US" sz="2200" kern="1200"/>
        </a:p>
      </dsp:txBody>
      <dsp:txXfrm>
        <a:off x="0" y="675"/>
        <a:ext cx="6291714" cy="789912"/>
      </dsp:txXfrm>
    </dsp:sp>
    <dsp:sp modelId="{35095171-61E5-D44D-9F70-FA0A43BF4DD8}">
      <dsp:nvSpPr>
        <dsp:cNvPr id="0" name=""/>
        <dsp:cNvSpPr/>
      </dsp:nvSpPr>
      <dsp:spPr>
        <a:xfrm>
          <a:off x="0" y="790587"/>
          <a:ext cx="6291714" cy="0"/>
        </a:xfrm>
        <a:prstGeom prst="line">
          <a:avLst/>
        </a:prstGeom>
        <a:solidFill>
          <a:schemeClr val="accent2">
            <a:hueOff val="1073936"/>
            <a:satOff val="-3082"/>
            <a:lumOff val="-4935"/>
            <a:alphaOff val="0"/>
          </a:schemeClr>
        </a:solidFill>
        <a:ln w="19050" cap="flat" cmpd="sng" algn="ctr">
          <a:solidFill>
            <a:schemeClr val="accent2">
              <a:hueOff val="1073936"/>
              <a:satOff val="-3082"/>
              <a:lumOff val="-49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34ED22-9099-7A47-9C70-A156E8AF96AF}">
      <dsp:nvSpPr>
        <dsp:cNvPr id="0" name=""/>
        <dsp:cNvSpPr/>
      </dsp:nvSpPr>
      <dsp:spPr>
        <a:xfrm>
          <a:off x="0" y="790587"/>
          <a:ext cx="6291714" cy="789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Networks one is associated with </a:t>
          </a:r>
          <a:endParaRPr lang="en-US" sz="2200" kern="1200"/>
        </a:p>
      </dsp:txBody>
      <dsp:txXfrm>
        <a:off x="0" y="790587"/>
        <a:ext cx="6291714" cy="789912"/>
      </dsp:txXfrm>
    </dsp:sp>
    <dsp:sp modelId="{7F36DBEF-CD33-4844-8360-2E266203ABDD}">
      <dsp:nvSpPr>
        <dsp:cNvPr id="0" name=""/>
        <dsp:cNvSpPr/>
      </dsp:nvSpPr>
      <dsp:spPr>
        <a:xfrm>
          <a:off x="0" y="1580499"/>
          <a:ext cx="6291714" cy="0"/>
        </a:xfrm>
        <a:prstGeom prst="line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00E288-1AD7-B94E-BFF7-5A4DD9D52FA2}">
      <dsp:nvSpPr>
        <dsp:cNvPr id="0" name=""/>
        <dsp:cNvSpPr/>
      </dsp:nvSpPr>
      <dsp:spPr>
        <a:xfrm>
          <a:off x="0" y="1580499"/>
          <a:ext cx="6291714" cy="789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Quality of ‘friends’  and interactions </a:t>
          </a:r>
          <a:endParaRPr lang="en-US" sz="2200" kern="1200"/>
        </a:p>
      </dsp:txBody>
      <dsp:txXfrm>
        <a:off x="0" y="1580499"/>
        <a:ext cx="6291714" cy="789912"/>
      </dsp:txXfrm>
    </dsp:sp>
    <dsp:sp modelId="{6D9F8EDC-BCE0-8B4D-B14E-A131B02C5567}">
      <dsp:nvSpPr>
        <dsp:cNvPr id="0" name=""/>
        <dsp:cNvSpPr/>
      </dsp:nvSpPr>
      <dsp:spPr>
        <a:xfrm>
          <a:off x="0" y="2370411"/>
          <a:ext cx="6291714" cy="0"/>
        </a:xfrm>
        <a:prstGeom prst="lin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CCDE8E-1EE6-9042-AEDA-8DEC193B8A81}">
      <dsp:nvSpPr>
        <dsp:cNvPr id="0" name=""/>
        <dsp:cNvSpPr/>
      </dsp:nvSpPr>
      <dsp:spPr>
        <a:xfrm>
          <a:off x="0" y="2370411"/>
          <a:ext cx="6291714" cy="789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Profile information (coherence)</a:t>
          </a:r>
          <a:endParaRPr lang="en-US" sz="2200" kern="1200"/>
        </a:p>
      </dsp:txBody>
      <dsp:txXfrm>
        <a:off x="0" y="2370411"/>
        <a:ext cx="6291714" cy="789912"/>
      </dsp:txXfrm>
    </dsp:sp>
    <dsp:sp modelId="{5B78388B-5B72-6140-B52D-E59E4327E93D}">
      <dsp:nvSpPr>
        <dsp:cNvPr id="0" name=""/>
        <dsp:cNvSpPr/>
      </dsp:nvSpPr>
      <dsp:spPr>
        <a:xfrm>
          <a:off x="0" y="3160323"/>
          <a:ext cx="6291714" cy="0"/>
        </a:xfrm>
        <a:prstGeom prst="line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C4E30B-BBAB-5B43-9CB7-391453444400}">
      <dsp:nvSpPr>
        <dsp:cNvPr id="0" name=""/>
        <dsp:cNvSpPr/>
      </dsp:nvSpPr>
      <dsp:spPr>
        <a:xfrm>
          <a:off x="0" y="3160323"/>
          <a:ext cx="6291714" cy="789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i="1" kern="1200"/>
            <a:t>Quality </a:t>
          </a:r>
          <a:r>
            <a:rPr lang="en-GB" sz="2200" kern="1200"/>
            <a:t>of content (beyond aesthetics and into intentions) </a:t>
          </a:r>
          <a:endParaRPr lang="en-US" sz="2200" kern="1200"/>
        </a:p>
      </dsp:txBody>
      <dsp:txXfrm>
        <a:off x="0" y="3160323"/>
        <a:ext cx="6291714" cy="789912"/>
      </dsp:txXfrm>
    </dsp:sp>
    <dsp:sp modelId="{D4F3EB59-5F73-5743-A4E9-6CC3B71B4637}">
      <dsp:nvSpPr>
        <dsp:cNvPr id="0" name=""/>
        <dsp:cNvSpPr/>
      </dsp:nvSpPr>
      <dsp:spPr>
        <a:xfrm>
          <a:off x="0" y="3950235"/>
          <a:ext cx="6291714" cy="0"/>
        </a:xfrm>
        <a:prstGeom prst="line">
          <a:avLst/>
        </a:prstGeom>
        <a:solidFill>
          <a:schemeClr val="accent2">
            <a:hueOff val="5369678"/>
            <a:satOff val="-15411"/>
            <a:lumOff val="-24674"/>
            <a:alphaOff val="0"/>
          </a:schemeClr>
        </a:solidFill>
        <a:ln w="19050" cap="flat" cmpd="sng" algn="ctr">
          <a:solidFill>
            <a:schemeClr val="accent2">
              <a:hueOff val="5369678"/>
              <a:satOff val="-15411"/>
              <a:lumOff val="-246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1441B9-84D6-CF4F-8A6E-894D94492D39}">
      <dsp:nvSpPr>
        <dsp:cNvPr id="0" name=""/>
        <dsp:cNvSpPr/>
      </dsp:nvSpPr>
      <dsp:spPr>
        <a:xfrm>
          <a:off x="0" y="3950235"/>
          <a:ext cx="6291714" cy="789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Regularity of publication of content </a:t>
          </a:r>
          <a:endParaRPr lang="en-US" sz="2200" kern="1200"/>
        </a:p>
      </dsp:txBody>
      <dsp:txXfrm>
        <a:off x="0" y="3950235"/>
        <a:ext cx="6291714" cy="789912"/>
      </dsp:txXfrm>
    </dsp:sp>
    <dsp:sp modelId="{41071B1B-DE25-194E-BDC1-7E36CCC337BE}">
      <dsp:nvSpPr>
        <dsp:cNvPr id="0" name=""/>
        <dsp:cNvSpPr/>
      </dsp:nvSpPr>
      <dsp:spPr>
        <a:xfrm>
          <a:off x="0" y="4740147"/>
          <a:ext cx="6291714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36DCA1-BAA8-C046-A25D-58A8F200BA59}">
      <dsp:nvSpPr>
        <dsp:cNvPr id="0" name=""/>
        <dsp:cNvSpPr/>
      </dsp:nvSpPr>
      <dsp:spPr>
        <a:xfrm>
          <a:off x="0" y="4740147"/>
          <a:ext cx="6291714" cy="789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Etc </a:t>
          </a:r>
          <a:endParaRPr lang="en-US" sz="2200" kern="1200"/>
        </a:p>
      </dsp:txBody>
      <dsp:txXfrm>
        <a:off x="0" y="4740147"/>
        <a:ext cx="6291714" cy="7899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60BF9-ECD7-4C45-A39A-597A62EBA669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F12DF-44DB-BB44-B1FF-342343DF6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94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GB"/>
              <a:t>Presentation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Self in Everyday Life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Goffman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(1959)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focuses on the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importance of everyday, face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-­‐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-­‐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face interactions between people. To Goffman,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personal interaction is based on performance and a relationship between actor and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audience wherein there is an agreed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upon definition of the situation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B9521-FBF3-4C0B-BE60-E5DF9C0A45A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751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 stage in which the individual has a private place where they can stop performing and rid themselves of their role or social identity and be their true self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(Goffman 1959:129)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Impression management: expressing certain information in order to impress certain ideas upon an audience during social interaction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Backstage – where the hidden parts of our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personality can make an appearance </a:t>
            </a:r>
          </a:p>
          <a:p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 where the performance is liberated from the audience and their expectations </a:t>
            </a:r>
          </a:p>
          <a:p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Backstage is meant to be hidden from the audience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B9521-FBF3-4C0B-BE60-E5DF9C0A45A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246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Presentation of Self in Everyday Life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Goffman [1] analyses interpersonal interaction and how individuals 'perform' in order to project a desirable image, using the theatre to illustrate individuals’ contrasting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front stage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 stage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behaviour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dirty="0"/>
              <a:t>Displays</a:t>
            </a:r>
            <a:r>
              <a:rPr lang="en-GB" baseline="0" dirty="0"/>
              <a:t> different masks</a:t>
            </a:r>
          </a:p>
          <a:p>
            <a:endParaRPr lang="en-GB" baseline="0" dirty="0"/>
          </a:p>
          <a:p>
            <a:r>
              <a:rPr lang="en-GB" baseline="0" dirty="0"/>
              <a:t>Play a range of diff parts determined by situations </a:t>
            </a:r>
          </a:p>
          <a:p>
            <a:r>
              <a:rPr lang="en-GB" baseline="0" dirty="0"/>
              <a:t>We adapt who we are dependently who we are interacting with </a:t>
            </a:r>
          </a:p>
          <a:p>
            <a:endParaRPr lang="en-GB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B9521-FBF3-4C0B-BE60-E5DF9C0A45A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682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aseline="0" dirty="0"/>
              <a:t>Move the icons around, delete the ones you don’t use, add in ones that you do. </a:t>
            </a:r>
          </a:p>
          <a:p>
            <a:endParaRPr lang="en-AU" baseline="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3A8D5-FF80-D04E-B422-EF44D227C04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73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AE8DB-E943-2C02-49FB-76EC4C1A5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3DA004-5E28-7D21-3A69-0D0FE503B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6DEBD-E338-3314-A611-882536084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3174F-DB63-374A-ADC9-16C119752F99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6D4CE-4603-9F10-9CB4-C714ECC29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8D63C-9B62-3851-A542-EC95409FC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39BA-90BA-164C-A614-6EBB6C5A0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99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A375E-2A01-0FFD-A4E1-57F932C57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A6131A-5F22-9C22-51E1-A7F3F59EF2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3E777-9333-2EA6-E4BC-2FAAD0F08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3174F-DB63-374A-ADC9-16C119752F99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90CF9-EFF8-9558-01F9-7762CAC9E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5F0D4-B228-7409-38EF-561B3F5CD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39BA-90BA-164C-A614-6EBB6C5A0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338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EB8294-79CC-2B8D-C824-CC7E610FB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9928D-A5D9-DEA8-C562-870210536A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BAFEE-CFD7-85A8-C045-D56A9C141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3174F-DB63-374A-ADC9-16C119752F99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82372-DB76-028C-DCFE-3077BD6B8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4166E-3D8E-06B6-1177-1BA78F86E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39BA-90BA-164C-A614-6EBB6C5A0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5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29810-1D7C-9B7E-2E82-37FD558DB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0478B-8894-662B-3CD4-BC2C72E6F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E3D6E-7A3D-F1C0-5122-8247BEBB4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3174F-DB63-374A-ADC9-16C119752F99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349F37-5BEA-09B0-C401-CDFC7A334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3010C-BC81-9AD5-AFD9-BB0BCC572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39BA-90BA-164C-A614-6EBB6C5A0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52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FBFA0-E241-3FE9-F976-29D7C506B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912AF-CF04-E51C-0FA8-85A0E3323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36E99-D357-D22F-D508-89C69B10E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3174F-DB63-374A-ADC9-16C119752F99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CFCEC-F947-6C14-8BDD-DD63AC4E5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B592C-BE2B-5124-794F-B18C54168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39BA-90BA-164C-A614-6EBB6C5A0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055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08D59-E607-40D7-9126-2245A4E3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3A122-E7C2-D88C-4C6E-30296DD76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27E05D-873A-8488-F7F1-C394153E7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E1760C-3108-C900-F1C6-CBC4177AA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3174F-DB63-374A-ADC9-16C119752F99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4B7B64-AA92-8020-83C5-EF77C0CE1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AA2FED-F499-1D9B-A0D1-5CC42D03C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39BA-90BA-164C-A614-6EBB6C5A0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35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136A8-B9B0-0DDC-763F-A0245ED8C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1F11F-8534-B7C6-116D-2D1329ABA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BB6B3E-43E1-78D7-8891-E1D815BA07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C322C7-E7A6-DC06-825D-B34E42CDD0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F84DD2-086C-161F-B513-159F10ADB4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E53CE8-F835-C345-2ECD-0C5B0A3DA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3174F-DB63-374A-ADC9-16C119752F99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3F3193-945C-9E83-D4C9-A971C8ABD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BB48F6-033F-DE69-330D-C869872E4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39BA-90BA-164C-A614-6EBB6C5A0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847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EEC04-165F-5547-1D5D-8335D40AE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4A913B-6E5A-D7B2-82A0-E04D7602D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3174F-DB63-374A-ADC9-16C119752F99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68DC08-6D83-0D03-3B39-82CA1AC80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70344A-568A-C877-9E4F-5376837A6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39BA-90BA-164C-A614-6EBB6C5A0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625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EE7B77-D1B4-CED5-6B51-DD600BF5C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3174F-DB63-374A-ADC9-16C119752F99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1E81D0-7EBB-8B12-9317-7FBB5C698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61F79E-984E-FD2B-39A3-57AE34AAE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39BA-90BA-164C-A614-6EBB6C5A0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07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12493-6EEE-5239-964A-9D924FBE6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14789-A941-C760-079B-9BF6DE825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34E3-1EAF-B895-8BB5-4C4E8248A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B2C9E6-4678-BD8C-D0CE-014B9684D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3174F-DB63-374A-ADC9-16C119752F99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E6AEF4-F23A-BB9D-46D2-A60FAF756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D3E3DC-DF3E-A5B7-8D38-9E6EF746E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39BA-90BA-164C-A614-6EBB6C5A0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544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D17C1-89A6-3E21-0820-A8FC4DC88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84934-E8E9-9A88-825E-D743BDC28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31D497-59B9-24BE-B8A1-2FA57B5C4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6F9EDA-15CE-3EC0-30ED-BE5152237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3174F-DB63-374A-ADC9-16C119752F99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AA205B-595D-CABF-A530-5B7A9EF4E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437A01-B288-4F52-00F9-7DB76E8D7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A39BA-90BA-164C-A614-6EBB6C5A0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4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E8DCB0-FE12-2F35-B4C7-672594EFF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457C4-4610-37A7-17E2-2F87B5387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C8AEB-67D7-7587-38D1-899B363008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B3174F-DB63-374A-ADC9-16C119752F99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FD1C3-1733-007F-2D31-D8C5E54F2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FC1EC-3B37-B5A7-3F94-937B7F443F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8A39BA-90BA-164C-A614-6EBB6C5A0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796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isc.ac.uk/blog/spring-and-summer-events-2016-24-nov-2015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77/01634437241282240" TargetMode="External"/><Relationship Id="rId2" Type="http://schemas.openxmlformats.org/officeDocument/2006/relationships/hyperlink" Target="https://doi.org/10.18261/ISSN1891-943X-2007-01-0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080/1369118X.2025.2472949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English_Renaissance_theatre#/media/File:The_Swan_cropped.p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75A4EC16-2A72-F8E0-BB15-668C5F881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>
            <a:fillRect/>
          </a:stretch>
        </p:blipFill>
        <p:spPr bwMode="auto">
          <a:xfrm>
            <a:off x="20" y="10"/>
            <a:ext cx="12191979" cy="5486390"/>
          </a:xfrm>
          <a:prstGeom prst="rect">
            <a:avLst/>
          </a:prstGeom>
          <a:noFill/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12192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F97DE2-3373-9631-0963-7DDE89F647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56" y="5746071"/>
            <a:ext cx="7015499" cy="852260"/>
          </a:xfrm>
        </p:spPr>
        <p:txBody>
          <a:bodyPr anchor="ctr">
            <a:normAutofit fontScale="90000"/>
          </a:bodyPr>
          <a:lstStyle/>
          <a:p>
            <a:pPr algn="l"/>
            <a:r>
              <a:rPr lang="en-US" sz="3600" dirty="0"/>
              <a:t>Digital citizenship and digital identity (footprint)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D6CFCF-62D4-DE71-8346-8A0FB09CBA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5056" y="5746071"/>
            <a:ext cx="4114801" cy="852260"/>
          </a:xfrm>
        </p:spPr>
        <p:txBody>
          <a:bodyPr anchor="ctr">
            <a:normAutofit/>
          </a:bodyPr>
          <a:lstStyle/>
          <a:p>
            <a:pPr algn="r"/>
            <a:r>
              <a:rPr lang="en-US" sz="2000"/>
              <a:t>What is it?</a:t>
            </a:r>
          </a:p>
        </p:txBody>
      </p:sp>
    </p:spTree>
    <p:extLst>
      <p:ext uri="{BB962C8B-B14F-4D97-AF65-F5344CB8AC3E}">
        <p14:creationId xmlns:p14="http://schemas.microsoft.com/office/powerpoint/2010/main" val="284878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695F69-7001-421E-98A8-E74156934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83" b="10531"/>
          <a:stretch>
            <a:fillRect/>
          </a:stretch>
        </p:blipFill>
        <p:spPr>
          <a:xfrm>
            <a:off x="6096010" y="10"/>
            <a:ext cx="6095999" cy="6857990"/>
          </a:xfrm>
          <a:custGeom>
            <a:avLst/>
            <a:gdLst/>
            <a:ahLst/>
            <a:cxnLst/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4220980" y="6857999"/>
                </a:lnTo>
                <a:lnTo>
                  <a:pt x="4213164" y="6851010"/>
                </a:lnTo>
                <a:cubicBezTo>
                  <a:pt x="4181666" y="6825777"/>
                  <a:pt x="4066661" y="6744343"/>
                  <a:pt x="4062999" y="6737842"/>
                </a:cubicBezTo>
                <a:cubicBezTo>
                  <a:pt x="4024279" y="6693220"/>
                  <a:pt x="4060463" y="6731339"/>
                  <a:pt x="3994350" y="6686435"/>
                </a:cubicBezTo>
                <a:cubicBezTo>
                  <a:pt x="3947033" y="6670674"/>
                  <a:pt x="3899856" y="6566625"/>
                  <a:pt x="3859426" y="6512643"/>
                </a:cubicBezTo>
                <a:cubicBezTo>
                  <a:pt x="3843619" y="6494605"/>
                  <a:pt x="3819111" y="6476220"/>
                  <a:pt x="3795266" y="6469055"/>
                </a:cubicBezTo>
                <a:cubicBezTo>
                  <a:pt x="3772240" y="6479507"/>
                  <a:pt x="3769424" y="6446115"/>
                  <a:pt x="3752228" y="6440526"/>
                </a:cubicBezTo>
                <a:cubicBezTo>
                  <a:pt x="3742060" y="6447641"/>
                  <a:pt x="3719048" y="6424775"/>
                  <a:pt x="3716355" y="6414007"/>
                </a:cubicBezTo>
                <a:cubicBezTo>
                  <a:pt x="3729286" y="6392352"/>
                  <a:pt x="3629924" y="6387100"/>
                  <a:pt x="3629916" y="6370687"/>
                </a:cubicBezTo>
                <a:cubicBezTo>
                  <a:pt x="3600280" y="6362353"/>
                  <a:pt x="3495200" y="6368444"/>
                  <a:pt x="3479034" y="6339494"/>
                </a:cubicBezTo>
                <a:cubicBezTo>
                  <a:pt x="3420435" y="6317314"/>
                  <a:pt x="3345614" y="6290932"/>
                  <a:pt x="3319627" y="6285893"/>
                </a:cubicBezTo>
                <a:cubicBezTo>
                  <a:pt x="3282294" y="6327705"/>
                  <a:pt x="3185936" y="6185255"/>
                  <a:pt x="3075494" y="6164273"/>
                </a:cubicBezTo>
                <a:cubicBezTo>
                  <a:pt x="3059427" y="6166243"/>
                  <a:pt x="3051440" y="6164859"/>
                  <a:pt x="3050019" y="6153683"/>
                </a:cubicBezTo>
                <a:cubicBezTo>
                  <a:pt x="3016030" y="6146243"/>
                  <a:pt x="2991340" y="6114870"/>
                  <a:pt x="2963636" y="6123708"/>
                </a:cubicBezTo>
                <a:cubicBezTo>
                  <a:pt x="2928425" y="6105855"/>
                  <a:pt x="2947049" y="6092097"/>
                  <a:pt x="2914912" y="6078439"/>
                </a:cubicBezTo>
                <a:lnTo>
                  <a:pt x="2770812" y="6041758"/>
                </a:lnTo>
                <a:cubicBezTo>
                  <a:pt x="2750466" y="6034724"/>
                  <a:pt x="2729222" y="6014032"/>
                  <a:pt x="2708585" y="6007728"/>
                </a:cubicBezTo>
                <a:lnTo>
                  <a:pt x="2687072" y="6003931"/>
                </a:lnTo>
                <a:lnTo>
                  <a:pt x="2674457" y="5991515"/>
                </a:lnTo>
                <a:cubicBezTo>
                  <a:pt x="2668773" y="5988707"/>
                  <a:pt x="2661696" y="5988167"/>
                  <a:pt x="2652298" y="5991525"/>
                </a:cubicBezTo>
                <a:cubicBezTo>
                  <a:pt x="2634345" y="5986939"/>
                  <a:pt x="2583809" y="5969299"/>
                  <a:pt x="2566743" y="5963996"/>
                </a:cubicBezTo>
                <a:lnTo>
                  <a:pt x="2549903" y="5959709"/>
                </a:lnTo>
                <a:lnTo>
                  <a:pt x="2542177" y="5951723"/>
                </a:lnTo>
                <a:cubicBezTo>
                  <a:pt x="2529898" y="5945994"/>
                  <a:pt x="2498812" y="5935402"/>
                  <a:pt x="2476225" y="5925338"/>
                </a:cubicBezTo>
                <a:cubicBezTo>
                  <a:pt x="2457810" y="5911056"/>
                  <a:pt x="2433846" y="5899348"/>
                  <a:pt x="2406656" y="5891344"/>
                </a:cubicBezTo>
                <a:cubicBezTo>
                  <a:pt x="2400991" y="5896275"/>
                  <a:pt x="2393612" y="5885783"/>
                  <a:pt x="2389160" y="5883030"/>
                </a:cubicBezTo>
                <a:cubicBezTo>
                  <a:pt x="2387458" y="5886701"/>
                  <a:pt x="2375233" y="5885881"/>
                  <a:pt x="2372540" y="5881920"/>
                </a:cubicBezTo>
                <a:cubicBezTo>
                  <a:pt x="2293168" y="5849488"/>
                  <a:pt x="2325743" y="5894734"/>
                  <a:pt x="2283811" y="5862541"/>
                </a:cubicBezTo>
                <a:cubicBezTo>
                  <a:pt x="2275730" y="5859531"/>
                  <a:pt x="2268484" y="5859925"/>
                  <a:pt x="2261759" y="5861764"/>
                </a:cubicBezTo>
                <a:lnTo>
                  <a:pt x="2219265" y="5849327"/>
                </a:lnTo>
                <a:cubicBezTo>
                  <a:pt x="2203078" y="5842651"/>
                  <a:pt x="2185672" y="5837119"/>
                  <a:pt x="2167456" y="5832891"/>
                </a:cubicBezTo>
                <a:cubicBezTo>
                  <a:pt x="2161387" y="5839963"/>
                  <a:pt x="2149583" y="5826532"/>
                  <a:pt x="2143288" y="5823218"/>
                </a:cubicBezTo>
                <a:cubicBezTo>
                  <a:pt x="2141966" y="5828274"/>
                  <a:pt x="2126227" y="5828196"/>
                  <a:pt x="2121889" y="5823116"/>
                </a:cubicBezTo>
                <a:cubicBezTo>
                  <a:pt x="2013448" y="5786297"/>
                  <a:pt x="2065303" y="5844161"/>
                  <a:pt x="2004548" y="5804552"/>
                </a:cubicBezTo>
                <a:cubicBezTo>
                  <a:pt x="1993575" y="5801194"/>
                  <a:pt x="1984449" y="5802325"/>
                  <a:pt x="1976317" y="5805346"/>
                </a:cubicBezTo>
                <a:lnTo>
                  <a:pt x="1960968" y="5813703"/>
                </a:lnTo>
                <a:lnTo>
                  <a:pt x="1951886" y="5808313"/>
                </a:lnTo>
                <a:cubicBezTo>
                  <a:pt x="1914205" y="5801767"/>
                  <a:pt x="1900427" y="5810657"/>
                  <a:pt x="1881129" y="5796205"/>
                </a:cubicBezTo>
                <a:cubicBezTo>
                  <a:pt x="1847467" y="5788576"/>
                  <a:pt x="1808824" y="5783942"/>
                  <a:pt x="1778393" y="5776687"/>
                </a:cubicBezTo>
                <a:cubicBezTo>
                  <a:pt x="1764338" y="5756704"/>
                  <a:pt x="1721542" y="5761928"/>
                  <a:pt x="1698544" y="5752677"/>
                </a:cubicBezTo>
                <a:cubicBezTo>
                  <a:pt x="1688689" y="5744367"/>
                  <a:pt x="1680710" y="5741898"/>
                  <a:pt x="1667763" y="5746936"/>
                </a:cubicBezTo>
                <a:cubicBezTo>
                  <a:pt x="1622782" y="5706970"/>
                  <a:pt x="1636232" y="5740258"/>
                  <a:pt x="1589890" y="5720079"/>
                </a:cubicBezTo>
                <a:cubicBezTo>
                  <a:pt x="1550522" y="5700408"/>
                  <a:pt x="1504390" y="5684235"/>
                  <a:pt x="1470745" y="5647268"/>
                </a:cubicBezTo>
                <a:cubicBezTo>
                  <a:pt x="1465307" y="5637473"/>
                  <a:pt x="1447590" y="5631171"/>
                  <a:pt x="1431171" y="5633192"/>
                </a:cubicBezTo>
                <a:cubicBezTo>
                  <a:pt x="1428344" y="5633540"/>
                  <a:pt x="1425665" y="5634127"/>
                  <a:pt x="1423215" y="5634934"/>
                </a:cubicBezTo>
                <a:cubicBezTo>
                  <a:pt x="1404063" y="5609561"/>
                  <a:pt x="1384477" y="5616951"/>
                  <a:pt x="1377158" y="5600720"/>
                </a:cubicBezTo>
                <a:cubicBezTo>
                  <a:pt x="1337416" y="5587406"/>
                  <a:pt x="1299119" y="5594952"/>
                  <a:pt x="1292001" y="5580595"/>
                </a:cubicBezTo>
                <a:cubicBezTo>
                  <a:pt x="1270404" y="5577445"/>
                  <a:pt x="1236263" y="5586393"/>
                  <a:pt x="1224877" y="5570207"/>
                </a:cubicBezTo>
                <a:cubicBezTo>
                  <a:pt x="1218892" y="5580643"/>
                  <a:pt x="1203320" y="5557444"/>
                  <a:pt x="1188481" y="5562311"/>
                </a:cubicBezTo>
                <a:cubicBezTo>
                  <a:pt x="1177571" y="5566931"/>
                  <a:pt x="1170302" y="5560971"/>
                  <a:pt x="1160620" y="5558862"/>
                </a:cubicBezTo>
                <a:cubicBezTo>
                  <a:pt x="1146504" y="5561577"/>
                  <a:pt x="1106544" y="5545833"/>
                  <a:pt x="1097113" y="5537725"/>
                </a:cubicBezTo>
                <a:cubicBezTo>
                  <a:pt x="1076260" y="5511528"/>
                  <a:pt x="1012618" y="5517876"/>
                  <a:pt x="994944" y="5497522"/>
                </a:cubicBezTo>
                <a:cubicBezTo>
                  <a:pt x="987638" y="5493756"/>
                  <a:pt x="980141" y="5491480"/>
                  <a:pt x="972567" y="5490138"/>
                </a:cubicBezTo>
                <a:lnTo>
                  <a:pt x="927036" y="5488921"/>
                </a:lnTo>
                <a:lnTo>
                  <a:pt x="905198" y="5488488"/>
                </a:lnTo>
                <a:cubicBezTo>
                  <a:pt x="920127" y="5466532"/>
                  <a:pt x="847550" y="5479119"/>
                  <a:pt x="871473" y="5463326"/>
                </a:cubicBezTo>
                <a:cubicBezTo>
                  <a:pt x="835241" y="5455796"/>
                  <a:pt x="824844" y="5441869"/>
                  <a:pt x="787335" y="5431076"/>
                </a:cubicBezTo>
                <a:lnTo>
                  <a:pt x="646418" y="5398569"/>
                </a:lnTo>
                <a:cubicBezTo>
                  <a:pt x="594533" y="5378172"/>
                  <a:pt x="569175" y="5376706"/>
                  <a:pt x="522316" y="5365133"/>
                </a:cubicBezTo>
                <a:cubicBezTo>
                  <a:pt x="485699" y="5316148"/>
                  <a:pt x="451396" y="5327743"/>
                  <a:pt x="425051" y="5295085"/>
                </a:cubicBezTo>
                <a:cubicBezTo>
                  <a:pt x="373115" y="5280721"/>
                  <a:pt x="376598" y="5265782"/>
                  <a:pt x="318461" y="5265657"/>
                </a:cubicBezTo>
                <a:lnTo>
                  <a:pt x="266536" y="5232252"/>
                </a:lnTo>
                <a:cubicBezTo>
                  <a:pt x="254867" y="5225616"/>
                  <a:pt x="251642" y="5227516"/>
                  <a:pt x="248444" y="5225838"/>
                </a:cubicBezTo>
                <a:lnTo>
                  <a:pt x="247345" y="5222181"/>
                </a:lnTo>
                <a:lnTo>
                  <a:pt x="237345" y="5217023"/>
                </a:lnTo>
                <a:lnTo>
                  <a:pt x="219603" y="5204977"/>
                </a:lnTo>
                <a:lnTo>
                  <a:pt x="214443" y="5204489"/>
                </a:lnTo>
                <a:lnTo>
                  <a:pt x="184816" y="5189073"/>
                </a:lnTo>
                <a:lnTo>
                  <a:pt x="183534" y="5189699"/>
                </a:lnTo>
                <a:cubicBezTo>
                  <a:pt x="179981" y="5190754"/>
                  <a:pt x="176085" y="5190869"/>
                  <a:pt x="171363" y="5189023"/>
                </a:cubicBezTo>
                <a:cubicBezTo>
                  <a:pt x="165797" y="5204157"/>
                  <a:pt x="163531" y="5192594"/>
                  <a:pt x="150096" y="5185813"/>
                </a:cubicBezTo>
                <a:lnTo>
                  <a:pt x="59253" y="5172817"/>
                </a:lnTo>
                <a:lnTo>
                  <a:pt x="52526" y="5170052"/>
                </a:lnTo>
                <a:lnTo>
                  <a:pt x="52188" y="5170183"/>
                </a:lnTo>
                <a:cubicBezTo>
                  <a:pt x="50293" y="5169980"/>
                  <a:pt x="47917" y="5169219"/>
                  <a:pt x="44687" y="5167637"/>
                </a:cubicBezTo>
                <a:lnTo>
                  <a:pt x="40261" y="5165012"/>
                </a:lnTo>
                <a:lnTo>
                  <a:pt x="27209" y="5159648"/>
                </a:lnTo>
                <a:lnTo>
                  <a:pt x="21368" y="5159036"/>
                </a:lnTo>
                <a:lnTo>
                  <a:pt x="0" y="5158850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3600" kern="120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" r="-3" b="-3"/>
          <a:stretch>
            <a:fillRect/>
          </a:stretch>
        </p:blipFill>
        <p:spPr>
          <a:xfrm>
            <a:off x="-5388" y="10"/>
            <a:ext cx="6169518" cy="515884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1725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12192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4744" y="5198168"/>
            <a:ext cx="9859618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/>
              <a:t>We not only (re)present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8774" y="5928655"/>
            <a:ext cx="7831559" cy="41068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1600" b="1"/>
              <a:t>We are also (re)presented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17950" y="647758"/>
            <a:ext cx="8355105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" r="1" b="1"/>
          <a:stretch>
            <a:fillRect/>
          </a:stretch>
        </p:blipFill>
        <p:spPr>
          <a:xfrm>
            <a:off x="2079812" y="805516"/>
            <a:ext cx="8032376" cy="40740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BD34761-9878-1B56-9199-6C07C0B94637}"/>
              </a:ext>
            </a:extLst>
          </p:cNvPr>
          <p:cNvSpPr/>
          <p:nvPr/>
        </p:nvSpPr>
        <p:spPr>
          <a:xfrm>
            <a:off x="2135561" y="6309320"/>
            <a:ext cx="79208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Photo CC: </a:t>
            </a:r>
            <a:r>
              <a:rPr lang="en-GB" sz="1600" dirty="0">
                <a:hlinkClick r:id="rId3"/>
              </a:rPr>
              <a:t>https://www.jisc.ac.uk/blog/spring-and-summer-events-2016-24-nov-2015</a:t>
            </a:r>
            <a:r>
              <a:rPr lang="en-GB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792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GB" sz="4000" b="1"/>
              <a:t>Blurred boundaries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000" dirty="0"/>
              <a:t>Privacy and public(</a:t>
            </a:r>
            <a:r>
              <a:rPr lang="en-GB" sz="2000" dirty="0" err="1"/>
              <a:t>ity</a:t>
            </a:r>
            <a:r>
              <a:rPr lang="en-GB" sz="2000" dirty="0"/>
              <a:t>) </a:t>
            </a:r>
          </a:p>
          <a:p>
            <a:pPr marL="0" indent="0">
              <a:buNone/>
            </a:pPr>
            <a:r>
              <a:rPr lang="en-GB" sz="2000" dirty="0"/>
              <a:t>(often misunderstood)</a:t>
            </a:r>
          </a:p>
          <a:p>
            <a:pPr marL="0" indent="0">
              <a:buNone/>
            </a:pPr>
            <a:endParaRPr lang="en-GB" sz="2000" i="1" dirty="0"/>
          </a:p>
          <a:p>
            <a:pPr marL="0" indent="0">
              <a:buNone/>
            </a:pPr>
            <a:endParaRPr lang="en-GB" sz="2000" i="1" dirty="0"/>
          </a:p>
          <a:p>
            <a:pPr marL="0" indent="0">
              <a:buNone/>
            </a:pPr>
            <a:endParaRPr lang="en-GB" sz="2000" i="1" dirty="0"/>
          </a:p>
          <a:p>
            <a:pPr marL="0" indent="0">
              <a:buNone/>
            </a:pPr>
            <a:r>
              <a:rPr lang="en-GB" sz="2000" b="1" i="1" dirty="0"/>
              <a:t>Public by default, private through effort </a:t>
            </a:r>
            <a:r>
              <a:rPr lang="en-GB" sz="2000" i="1" dirty="0"/>
              <a:t>(</a:t>
            </a:r>
            <a:r>
              <a:rPr lang="en-GB" sz="2000" dirty="0" err="1"/>
              <a:t>boyd</a:t>
            </a:r>
            <a:r>
              <a:rPr lang="en-GB" sz="2000" dirty="0"/>
              <a:t>, 2014)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6" name="Picture 5" descr="A closeup of door handles of glass building doors">
            <a:extLst>
              <a:ext uri="{FF2B5EF4-FFF2-40B4-BE49-F238E27FC236}">
                <a16:creationId xmlns:a16="http://schemas.microsoft.com/office/drawing/2014/main" id="{891A83B3-C1B5-9EFB-C012-B1809E65FB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665" r="10934" b="-2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62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945" y="4101030"/>
            <a:ext cx="1317547" cy="131754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1712" y="3810161"/>
            <a:ext cx="1653922" cy="1378268"/>
          </a:xfrm>
          <a:prstGeom prst="rect">
            <a:avLst/>
          </a:prstGeom>
        </p:spPr>
      </p:pic>
      <p:cxnSp>
        <p:nvCxnSpPr>
          <p:cNvPr id="4" name="Straight Arrow Connector 3"/>
          <p:cNvCxnSpPr>
            <a:cxnSpLocks noChangeShapeType="1"/>
          </p:cNvCxnSpPr>
          <p:nvPr/>
        </p:nvCxnSpPr>
        <p:spPr bwMode="auto">
          <a:xfrm>
            <a:off x="5948862" y="852012"/>
            <a:ext cx="0" cy="513238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" name="Straight Arrow Connector 4"/>
          <p:cNvCxnSpPr>
            <a:cxnSpLocks noChangeShapeType="1"/>
          </p:cNvCxnSpPr>
          <p:nvPr/>
        </p:nvCxnSpPr>
        <p:spPr bwMode="auto">
          <a:xfrm>
            <a:off x="1706880" y="3267393"/>
            <a:ext cx="8483964" cy="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2326451" y="3499169"/>
            <a:ext cx="224778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700" b="1">
                <a:solidFill>
                  <a:srgbClr val="C00000"/>
                </a:solidFill>
              </a:rPr>
              <a:t>Private</a:t>
            </a:r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>
            <a:off x="8233538" y="3418206"/>
            <a:ext cx="224778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700" b="1">
                <a:solidFill>
                  <a:srgbClr val="C00000"/>
                </a:solidFill>
              </a:rPr>
              <a:t>Public</a:t>
            </a:r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4791718" y="198754"/>
            <a:ext cx="224960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700" b="1" dirty="0">
                <a:solidFill>
                  <a:srgbClr val="C00000"/>
                </a:solidFill>
              </a:rPr>
              <a:t>Professional</a:t>
            </a:r>
          </a:p>
        </p:txBody>
      </p:sp>
      <p:sp>
        <p:nvSpPr>
          <p:cNvPr id="9" name="TextBox 16"/>
          <p:cNvSpPr txBox="1">
            <a:spLocks noChangeArrowheads="1"/>
          </p:cNvSpPr>
          <p:nvPr/>
        </p:nvSpPr>
        <p:spPr bwMode="auto">
          <a:xfrm>
            <a:off x="5061713" y="6018531"/>
            <a:ext cx="224778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700" b="1">
                <a:solidFill>
                  <a:srgbClr val="C00000"/>
                </a:solidFill>
              </a:rPr>
              <a:t>Personal</a:t>
            </a:r>
          </a:p>
        </p:txBody>
      </p:sp>
      <p:pic>
        <p:nvPicPr>
          <p:cNvPr id="19" name="Picture 8" descr="Image result for snapchat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094" y="2724625"/>
            <a:ext cx="1085537" cy="108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Image result for facebook 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853" y="2513965"/>
            <a:ext cx="904241" cy="90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http://residentialsettlements.com.au/wp-content/uploads/2012/02/new_twitter_bird_vector_by_eagl0r-d2yth6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200" y="3415352"/>
            <a:ext cx="2103120" cy="1183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 descr="http://www.law-firm-web-marketing.com/files/linkedin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276" y="1959769"/>
            <a:ext cx="2544762" cy="71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78328" y="1560341"/>
            <a:ext cx="1285897" cy="7988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0600" y="1573077"/>
            <a:ext cx="5130800" cy="51308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60828" y="2935769"/>
            <a:ext cx="1405210" cy="87439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06880" y="706584"/>
            <a:ext cx="2228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Tools</a:t>
            </a:r>
          </a:p>
          <a:p>
            <a:pPr algn="ctr"/>
            <a:r>
              <a:rPr lang="en-GB" sz="3200" b="1" dirty="0"/>
              <a:t>&amp;</a:t>
            </a:r>
          </a:p>
          <a:p>
            <a:pPr algn="ctr"/>
            <a:r>
              <a:rPr lang="en-GB" sz="3200" b="1" dirty="0"/>
              <a:t>Practices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737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91" name="Rectangle 1090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4715" y="3836197"/>
            <a:ext cx="5334931" cy="218921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1900" dirty="0">
                <a:solidFill>
                  <a:schemeClr val="tx1"/>
                </a:solidFill>
              </a:rPr>
              <a:t>Changing nature of identity </a:t>
            </a:r>
            <a:r>
              <a:rPr lang="en-US" sz="1900" b="1" dirty="0">
                <a:solidFill>
                  <a:schemeClr val="tx1"/>
                </a:solidFill>
              </a:rPr>
              <a:t>(fluid identity)</a:t>
            </a:r>
            <a:r>
              <a:rPr lang="en-US" sz="1900" dirty="0">
                <a:solidFill>
                  <a:schemeClr val="tx1"/>
                </a:solidFill>
              </a:rPr>
              <a:t>, self-identity including </a:t>
            </a:r>
            <a:r>
              <a:rPr lang="en-US" sz="1900" b="1" dirty="0">
                <a:solidFill>
                  <a:schemeClr val="tx1"/>
                </a:solidFill>
              </a:rPr>
              <a:t>self-reflexivity</a:t>
            </a:r>
            <a:r>
              <a:rPr lang="en-US" sz="1900" dirty="0">
                <a:solidFill>
                  <a:schemeClr val="tx1"/>
                </a:solidFill>
              </a:rPr>
              <a:t> and creating </a:t>
            </a:r>
            <a:r>
              <a:rPr lang="en-US" sz="1900" b="1" dirty="0">
                <a:solidFill>
                  <a:schemeClr val="tx1"/>
                </a:solidFill>
              </a:rPr>
              <a:t>biographical narratives </a:t>
            </a:r>
            <a:r>
              <a:rPr lang="en-US" sz="1900" dirty="0">
                <a:solidFill>
                  <a:schemeClr val="tx1"/>
                </a:solidFill>
              </a:rPr>
              <a:t>(project of the self) as an inescapable issue in post-traditional societies (Giddens, 1991)</a:t>
            </a:r>
          </a:p>
          <a:p>
            <a:pPr algn="ctr"/>
            <a:endParaRPr lang="en-US" sz="1900" dirty="0">
              <a:solidFill>
                <a:schemeClr val="tx1"/>
              </a:solidFill>
            </a:endParaRPr>
          </a:p>
          <a:p>
            <a:pPr algn="ctr"/>
            <a:r>
              <a:rPr lang="en-US" sz="1900" dirty="0">
                <a:solidFill>
                  <a:schemeClr val="tx1"/>
                </a:solidFill>
              </a:rPr>
              <a:t>Need for curation of image </a:t>
            </a:r>
          </a:p>
        </p:txBody>
      </p:sp>
      <p:sp>
        <p:nvSpPr>
          <p:cNvPr id="1093" name="Freeform: Shape 1081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94" name="Freeform: Shape 1083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95" name="Freeform: Shape 1085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96" name="Freeform: Shape 1087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90" name="Freeform: Shape 1089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26" name="Picture 2" descr="File:Anthony Giddens at the Progressive Governance Converence, Budapest, Hungary, 2004 Octob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" r="3" b="19002"/>
          <a:stretch>
            <a:fillRect/>
          </a:stretch>
        </p:blipFill>
        <p:spPr bwMode="auto"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2" name="Freeform: Shape 1091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245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5598C-5F4B-149E-7D27-E79CB1C3B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5532" y="640080"/>
            <a:ext cx="4196932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/>
              <a:t>Identity expression in digital media is part of  </a:t>
            </a:r>
            <a:r>
              <a:rPr lang="en-US" sz="2600" b="1"/>
              <a:t>community involvement</a:t>
            </a:r>
            <a:r>
              <a:rPr lang="en-US" sz="2600"/>
              <a:t>, which in itself provides strong incentives for creative expression and active</a:t>
            </a:r>
            <a:r>
              <a:rPr lang="en-US" sz="2600" b="1"/>
              <a:t> participation </a:t>
            </a:r>
            <a:r>
              <a:rPr lang="en-US" sz="2600"/>
              <a:t>in terms of  a “participatory culture”</a:t>
            </a:r>
            <a:br>
              <a:rPr lang="en-US" sz="2600"/>
            </a:br>
            <a:endParaRPr lang="en-US" sz="2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00E836-EC2E-D454-4222-F04D8B395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83831" y="4636008"/>
            <a:ext cx="4198634" cy="15727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Jenkins, 2007</a:t>
            </a:r>
          </a:p>
        </p:txBody>
      </p:sp>
      <p:pic>
        <p:nvPicPr>
          <p:cNvPr id="4" name="Picture 2" descr="File:Henry Jenkins.jpg">
            <a:extLst>
              <a:ext uri="{FF2B5EF4-FFF2-40B4-BE49-F238E27FC236}">
                <a16:creationId xmlns:a16="http://schemas.microsoft.com/office/drawing/2014/main" id="{B9CAAE9E-897D-5B0A-F232-5E91F3896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8" r="-2" b="-2"/>
          <a:stretch>
            <a:fillRect/>
          </a:stretch>
        </p:blipFill>
        <p:spPr bwMode="auto">
          <a:xfrm>
            <a:off x="866691" y="1216968"/>
            <a:ext cx="5416261" cy="4424065"/>
          </a:xfrm>
          <a:custGeom>
            <a:avLst/>
            <a:gdLst/>
            <a:ahLst/>
            <a:cxnLst/>
            <a:rect l="l" t="t" r="r" b="b"/>
            <a:pathLst>
              <a:path w="5531320" h="4424065">
                <a:moveTo>
                  <a:pt x="4292328" y="3931444"/>
                </a:moveTo>
                <a:cubicBezTo>
                  <a:pt x="3830135" y="4131325"/>
                  <a:pt x="3346708" y="4259111"/>
                  <a:pt x="2855653" y="4364392"/>
                </a:cubicBezTo>
                <a:lnTo>
                  <a:pt x="2855525" y="4364392"/>
                </a:lnTo>
                <a:cubicBezTo>
                  <a:pt x="3386634" y="4394018"/>
                  <a:pt x="3853531" y="4210158"/>
                  <a:pt x="4292328" y="3931444"/>
                </a:cubicBezTo>
                <a:close/>
                <a:moveTo>
                  <a:pt x="4302118" y="3923561"/>
                </a:moveTo>
                <a:lnTo>
                  <a:pt x="4301102" y="3924959"/>
                </a:lnTo>
                <a:lnTo>
                  <a:pt x="4302881" y="3924959"/>
                </a:lnTo>
                <a:close/>
                <a:moveTo>
                  <a:pt x="3885572" y="334733"/>
                </a:moveTo>
                <a:cubicBezTo>
                  <a:pt x="4046889" y="406840"/>
                  <a:pt x="4203653" y="488713"/>
                  <a:pt x="4355013" y="579880"/>
                </a:cubicBezTo>
                <a:cubicBezTo>
                  <a:pt x="4662082" y="768063"/>
                  <a:pt x="4933803" y="995790"/>
                  <a:pt x="5144619" y="1290779"/>
                </a:cubicBezTo>
                <a:cubicBezTo>
                  <a:pt x="5314365" y="1528042"/>
                  <a:pt x="5426258" y="1789591"/>
                  <a:pt x="5468598" y="2088522"/>
                </a:cubicBezTo>
                <a:cubicBezTo>
                  <a:pt x="5479330" y="2001424"/>
                  <a:pt x="5480182" y="1913385"/>
                  <a:pt x="5471141" y="1826083"/>
                </a:cubicBezTo>
                <a:cubicBezTo>
                  <a:pt x="5455337" y="1662962"/>
                  <a:pt x="5406307" y="1504799"/>
                  <a:pt x="5327080" y="1361348"/>
                </a:cubicBezTo>
                <a:cubicBezTo>
                  <a:pt x="5206160" y="1140233"/>
                  <a:pt x="5033362" y="965782"/>
                  <a:pt x="4833354" y="816507"/>
                </a:cubicBezTo>
                <a:cubicBezTo>
                  <a:pt x="4597235" y="640276"/>
                  <a:pt x="4336322" y="509438"/>
                  <a:pt x="4063457" y="400724"/>
                </a:cubicBezTo>
                <a:cubicBezTo>
                  <a:pt x="4033360" y="388607"/>
                  <a:pt x="4003060" y="376909"/>
                  <a:pt x="3972544" y="365631"/>
                </a:cubicBezTo>
                <a:cubicBezTo>
                  <a:pt x="3943680" y="354950"/>
                  <a:pt x="3914563" y="345033"/>
                  <a:pt x="3885572" y="334733"/>
                </a:cubicBezTo>
                <a:close/>
                <a:moveTo>
                  <a:pt x="3865737" y="329520"/>
                </a:moveTo>
                <a:cubicBezTo>
                  <a:pt x="3865737" y="329520"/>
                  <a:pt x="3865737" y="330410"/>
                  <a:pt x="3866500" y="330537"/>
                </a:cubicBezTo>
                <a:lnTo>
                  <a:pt x="3869806" y="330156"/>
                </a:lnTo>
                <a:close/>
                <a:moveTo>
                  <a:pt x="2219772" y="85645"/>
                </a:moveTo>
                <a:cubicBezTo>
                  <a:pt x="2206943" y="84005"/>
                  <a:pt x="2193910" y="85264"/>
                  <a:pt x="2181627" y="89333"/>
                </a:cubicBezTo>
                <a:cubicBezTo>
                  <a:pt x="1932920" y="125113"/>
                  <a:pt x="1690800" y="197118"/>
                  <a:pt x="1462972" y="303073"/>
                </a:cubicBezTo>
                <a:cubicBezTo>
                  <a:pt x="971789" y="529528"/>
                  <a:pt x="578130" y="865460"/>
                  <a:pt x="308698" y="1338461"/>
                </a:cubicBezTo>
                <a:cubicBezTo>
                  <a:pt x="180225" y="1561852"/>
                  <a:pt x="97653" y="1808638"/>
                  <a:pt x="65840" y="2064364"/>
                </a:cubicBezTo>
                <a:cubicBezTo>
                  <a:pt x="71943" y="2050505"/>
                  <a:pt x="77284" y="2036391"/>
                  <a:pt x="82115" y="2022150"/>
                </a:cubicBezTo>
                <a:cubicBezTo>
                  <a:pt x="170104" y="1763653"/>
                  <a:pt x="279580" y="1515073"/>
                  <a:pt x="423261" y="1282260"/>
                </a:cubicBezTo>
                <a:cubicBezTo>
                  <a:pt x="630770" y="945565"/>
                  <a:pt x="895371" y="664944"/>
                  <a:pt x="1231812" y="454001"/>
                </a:cubicBezTo>
                <a:cubicBezTo>
                  <a:pt x="1535193" y="263783"/>
                  <a:pt x="1866802" y="149729"/>
                  <a:pt x="2219772" y="85645"/>
                </a:cubicBezTo>
                <a:close/>
                <a:moveTo>
                  <a:pt x="2612541" y="836"/>
                </a:moveTo>
                <a:cubicBezTo>
                  <a:pt x="2715914" y="-4250"/>
                  <a:pt x="2831240" y="14695"/>
                  <a:pt x="2946311" y="35548"/>
                </a:cubicBezTo>
                <a:cubicBezTo>
                  <a:pt x="3291652" y="98106"/>
                  <a:pt x="3631144" y="182915"/>
                  <a:pt x="3961100" y="303581"/>
                </a:cubicBezTo>
                <a:cubicBezTo>
                  <a:pt x="4278341" y="419543"/>
                  <a:pt x="4581341" y="563350"/>
                  <a:pt x="4854588" y="764502"/>
                </a:cubicBezTo>
                <a:cubicBezTo>
                  <a:pt x="5067438" y="921152"/>
                  <a:pt x="5250408" y="1105521"/>
                  <a:pt x="5377813" y="1339732"/>
                </a:cubicBezTo>
                <a:cubicBezTo>
                  <a:pt x="5459812" y="1489986"/>
                  <a:pt x="5510304" y="1655396"/>
                  <a:pt x="5526198" y="1825829"/>
                </a:cubicBezTo>
                <a:cubicBezTo>
                  <a:pt x="5538277" y="1951327"/>
                  <a:pt x="5527342" y="2074917"/>
                  <a:pt x="5510558" y="2199398"/>
                </a:cubicBezTo>
                <a:cubicBezTo>
                  <a:pt x="5502967" y="2266991"/>
                  <a:pt x="5502713" y="2335195"/>
                  <a:pt x="5509796" y="2402839"/>
                </a:cubicBezTo>
                <a:cubicBezTo>
                  <a:pt x="5534208" y="2664197"/>
                  <a:pt x="5468472" y="2926051"/>
                  <a:pt x="5323520" y="3144890"/>
                </a:cubicBezTo>
                <a:cubicBezTo>
                  <a:pt x="5201340" y="3332234"/>
                  <a:pt x="5041042" y="3491719"/>
                  <a:pt x="4853062" y="3612932"/>
                </a:cubicBezTo>
                <a:cubicBezTo>
                  <a:pt x="4671110" y="3732072"/>
                  <a:pt x="4498566" y="3864563"/>
                  <a:pt x="4316359" y="3982940"/>
                </a:cubicBezTo>
                <a:cubicBezTo>
                  <a:pt x="4019717" y="4175573"/>
                  <a:pt x="3701077" y="4317347"/>
                  <a:pt x="3352557" y="4386771"/>
                </a:cubicBezTo>
                <a:cubicBezTo>
                  <a:pt x="3160954" y="4425590"/>
                  <a:pt x="2964456" y="4434173"/>
                  <a:pt x="2770207" y="4412201"/>
                </a:cubicBezTo>
                <a:cubicBezTo>
                  <a:pt x="2685525" y="4402537"/>
                  <a:pt x="2599953" y="4402410"/>
                  <a:pt x="2514889" y="4393637"/>
                </a:cubicBezTo>
                <a:cubicBezTo>
                  <a:pt x="2307137" y="4370851"/>
                  <a:pt x="2102209" y="4327277"/>
                  <a:pt x="1903167" y="4263562"/>
                </a:cubicBezTo>
                <a:cubicBezTo>
                  <a:pt x="1560623" y="4156119"/>
                  <a:pt x="1238932" y="4006972"/>
                  <a:pt x="948393" y="3794249"/>
                </a:cubicBezTo>
                <a:cubicBezTo>
                  <a:pt x="647554" y="3573897"/>
                  <a:pt x="396813" y="3308660"/>
                  <a:pt x="223634" y="2975526"/>
                </a:cubicBezTo>
                <a:cubicBezTo>
                  <a:pt x="129454" y="2796370"/>
                  <a:pt x="67150" y="2602198"/>
                  <a:pt x="39520" y="2401695"/>
                </a:cubicBezTo>
                <a:cubicBezTo>
                  <a:pt x="34510" y="2367555"/>
                  <a:pt x="26729" y="2333872"/>
                  <a:pt x="16252" y="2300991"/>
                </a:cubicBezTo>
                <a:cubicBezTo>
                  <a:pt x="-9179" y="2218598"/>
                  <a:pt x="-24" y="2135695"/>
                  <a:pt x="11801" y="2053556"/>
                </a:cubicBezTo>
                <a:cubicBezTo>
                  <a:pt x="93686" y="1480615"/>
                  <a:pt x="377868" y="1021983"/>
                  <a:pt x="812850" y="651084"/>
                </a:cubicBezTo>
                <a:cubicBezTo>
                  <a:pt x="1176755" y="340201"/>
                  <a:pt x="1598260" y="146042"/>
                  <a:pt x="2066810" y="52586"/>
                </a:cubicBezTo>
                <a:cubicBezTo>
                  <a:pt x="2154544" y="35039"/>
                  <a:pt x="2243041" y="23087"/>
                  <a:pt x="2332046" y="14441"/>
                </a:cubicBezTo>
                <a:cubicBezTo>
                  <a:pt x="2421052" y="5794"/>
                  <a:pt x="2508913" y="2107"/>
                  <a:pt x="2612541" y="83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sketchy line">
            <a:extLst>
              <a:ext uri="{FF2B5EF4-FFF2-40B4-BE49-F238E27FC236}">
                <a16:creationId xmlns:a16="http://schemas.microsoft.com/office/drawing/2014/main" id="{3F9B0603-37C5-4312-AE4D-A3D015475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5532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16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59605E-53DC-D4BB-B2AF-62BD93A87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4716" y="739978"/>
            <a:ext cx="5334930" cy="30041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/>
              <a:t>through the looking glass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988CD-F487-0DAF-0D8B-19A90E895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94715" y="3836197"/>
            <a:ext cx="5334931" cy="218921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 closer look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Picture 4" descr="Magnifying glass">
            <a:extLst>
              <a:ext uri="{FF2B5EF4-FFF2-40B4-BE49-F238E27FC236}">
                <a16:creationId xmlns:a16="http://schemas.microsoft.com/office/drawing/2014/main" id="{54D9F0F6-61D0-97E8-F219-37A029DDF5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" b="3"/>
          <a:stretch>
            <a:fillRect/>
          </a:stretch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155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GB" b="1">
                <a:solidFill>
                  <a:srgbClr val="FFFFFF"/>
                </a:solidFill>
              </a:rPr>
              <a:t>What to look for?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9BDB061-692F-AF42-D19C-C3BF706804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6938147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1753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372814-EA4E-D24B-9C01-483BFC08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GB" sz="4000" b="1"/>
              <a:t>Digital identity</a:t>
            </a:r>
            <a:endParaRPr lang="en-US" sz="4000" dirty="0"/>
          </a:p>
        </p:txBody>
      </p:sp>
      <p:pic>
        <p:nvPicPr>
          <p:cNvPr id="7" name="Graphic 6" descr="Questions">
            <a:extLst>
              <a:ext uri="{FF2B5EF4-FFF2-40B4-BE49-F238E27FC236}">
                <a16:creationId xmlns:a16="http://schemas.microsoft.com/office/drawing/2014/main" id="{AD0DA4C0-75E8-712A-4767-B796167D9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130" y="1275070"/>
            <a:ext cx="3876165" cy="387616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6335C-254F-4D83-A999-11962AA42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000" b="1" dirty="0"/>
              <a:t>Questioning the System</a:t>
            </a:r>
            <a:endParaRPr lang="en-GB" sz="2000" dirty="0"/>
          </a:p>
          <a:p>
            <a:r>
              <a:rPr lang="en-GB" sz="2000" dirty="0"/>
              <a:t>Challenges assumptions about neutrality and objectivity</a:t>
            </a:r>
          </a:p>
          <a:p>
            <a:r>
              <a:rPr lang="en-GB" sz="2000" dirty="0"/>
              <a:t>Asks: Who benefits from how identity is constructed online?</a:t>
            </a:r>
          </a:p>
          <a:p>
            <a:r>
              <a:rPr lang="en-GB" sz="2000" dirty="0"/>
              <a:t>Centres marginalised voices and lived experiences</a:t>
            </a:r>
          </a:p>
          <a:p>
            <a:r>
              <a:rPr lang="en-GB" sz="2000" dirty="0"/>
              <a:t>Encourages reflection, resistance, and transformation</a:t>
            </a:r>
          </a:p>
          <a:p>
            <a:endParaRPr lang="en-US" sz="20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739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AC09FB-D446-A3A9-EEDD-8ACA02B2F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716" y="499397"/>
            <a:ext cx="5929422" cy="1640180"/>
          </a:xfrm>
        </p:spPr>
        <p:txBody>
          <a:bodyPr anchor="b">
            <a:normAutofit/>
          </a:bodyPr>
          <a:lstStyle/>
          <a:p>
            <a:r>
              <a:rPr lang="en-GB" sz="3700" b="1"/>
              <a:t>Young People and Digital identity</a:t>
            </a:r>
            <a:br>
              <a:rPr lang="en-GB" sz="3700" b="1" dirty="0"/>
            </a:br>
            <a:endParaRPr lang="en-US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0FE7B-9661-71C2-1B42-FBA9E3753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717" y="2423821"/>
            <a:ext cx="5929422" cy="3519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/>
              <a:t>Navigating a complex digital terrain</a:t>
            </a:r>
            <a:endParaRPr lang="en-GB" sz="2000" dirty="0"/>
          </a:p>
          <a:p>
            <a:r>
              <a:rPr lang="en-GB" sz="2000" dirty="0"/>
              <a:t>Pressure to perform and conform</a:t>
            </a:r>
          </a:p>
          <a:p>
            <a:r>
              <a:rPr lang="en-GB" sz="2000" dirty="0"/>
              <a:t>Identity experimentation vs. digital permanence</a:t>
            </a:r>
          </a:p>
          <a:p>
            <a:r>
              <a:rPr lang="en-GB" sz="2000" dirty="0"/>
              <a:t>Platform norms: TikTok, Instagram, Snapchat—each with different rules of selfhood</a:t>
            </a:r>
          </a:p>
          <a:p>
            <a:endParaRPr lang="en-US" sz="2000" dirty="0"/>
          </a:p>
        </p:txBody>
      </p:sp>
      <p:pic>
        <p:nvPicPr>
          <p:cNvPr id="21" name="Graphic 20" descr="Eye">
            <a:extLst>
              <a:ext uri="{FF2B5EF4-FFF2-40B4-BE49-F238E27FC236}">
                <a16:creationId xmlns:a16="http://schemas.microsoft.com/office/drawing/2014/main" id="{AE08B57D-D430-9BCB-8E5E-1A3824C16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45506" y="1492624"/>
            <a:ext cx="3765176" cy="3765176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310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286" name="Rectangle 53285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Have you ever Googled (searched) yourself (online)?</a:t>
            </a:r>
          </a:p>
        </p:txBody>
      </p:sp>
      <p:grpSp>
        <p:nvGrpSpPr>
          <p:cNvPr id="53288" name="Group 53287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53289" name="Rectangle 5328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90" name="Rectangle 5328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291" name="Rectangle 5329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293" name="Rectangle 53292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295" name="Rectangle 5329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250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2492" y="1275183"/>
            <a:ext cx="5536001" cy="42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8687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813150-1B48-0819-674C-7AA28D557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en-GB" sz="3400" b="1"/>
              <a:t>The politics of visibility</a:t>
            </a:r>
            <a:br>
              <a:rPr lang="en-GB" sz="3400" b="1"/>
            </a:br>
            <a:endParaRPr lang="en-US" sz="3400"/>
          </a:p>
        </p:txBody>
      </p:sp>
      <p:pic>
        <p:nvPicPr>
          <p:cNvPr id="7" name="Graphic 6" descr="Target Audience">
            <a:extLst>
              <a:ext uri="{FF2B5EF4-FFF2-40B4-BE49-F238E27FC236}">
                <a16:creationId xmlns:a16="http://schemas.microsoft.com/office/drawing/2014/main" id="{3EDD284A-4B56-D429-59F7-FA69958A2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0936" y="699516"/>
            <a:ext cx="5458968" cy="5458968"/>
          </a:xfrm>
          <a:prstGeom prst="rect">
            <a:avLst/>
          </a:prstGeom>
        </p:spPr>
      </p:pic>
      <p:sp>
        <p:nvSpPr>
          <p:cNvPr id="43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E5C85-3DB8-0229-53B0-F88A25E29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1900" b="1"/>
              <a:t>Who gets to be seen?</a:t>
            </a:r>
            <a:endParaRPr lang="en-GB" sz="1900"/>
          </a:p>
          <a:p>
            <a:r>
              <a:rPr lang="en-GB" sz="1900"/>
              <a:t>Algorithms prioritise certain aesthetics, behaviours, and voices</a:t>
            </a:r>
          </a:p>
          <a:p>
            <a:r>
              <a:rPr lang="en-GB" sz="1900"/>
              <a:t>Marginalised identities often suppressed or tokenised</a:t>
            </a:r>
          </a:p>
          <a:p>
            <a:r>
              <a:rPr lang="en-GB" sz="1900"/>
              <a:t>“Authenticity” is curated and commodified</a:t>
            </a:r>
          </a:p>
          <a:p>
            <a:pPr marL="0" indent="0">
              <a:buNone/>
            </a:pPr>
            <a:endParaRPr lang="en-GB" sz="1900"/>
          </a:p>
          <a:p>
            <a:pPr marL="0" indent="0">
              <a:buNone/>
            </a:pPr>
            <a:endParaRPr lang="en-GB" sz="1900"/>
          </a:p>
          <a:p>
            <a:pPr marL="0" indent="0">
              <a:buNone/>
            </a:pPr>
            <a:r>
              <a:rPr lang="en-GB" sz="1900" b="1"/>
              <a:t>What does it mean to be “real” online?</a:t>
            </a:r>
          </a:p>
          <a:p>
            <a:endParaRPr lang="en-US" sz="1900"/>
          </a:p>
        </p:txBody>
      </p:sp>
    </p:spTree>
    <p:extLst>
      <p:ext uri="{BB962C8B-B14F-4D97-AF65-F5344CB8AC3E}">
        <p14:creationId xmlns:p14="http://schemas.microsoft.com/office/powerpoint/2010/main" val="1583532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B253518-A0FE-D61B-547A-6BA4AD92E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sz="4000" b="1">
                <a:solidFill>
                  <a:schemeClr val="tx2"/>
                </a:solidFill>
              </a:rPr>
              <a:t>Surveillance and Control</a:t>
            </a:r>
            <a:br>
              <a:rPr lang="en-GB" sz="4000" b="1">
                <a:solidFill>
                  <a:schemeClr val="tx2"/>
                </a:solidFill>
              </a:rPr>
            </a:br>
            <a:endParaRPr lang="en-US" sz="400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4E1D7-6964-22BC-B440-9098CC07A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800" b="1" dirty="0">
                <a:solidFill>
                  <a:schemeClr val="tx2"/>
                </a:solidFill>
              </a:rPr>
              <a:t>Your footprint is being captured</a:t>
            </a:r>
            <a:endParaRPr lang="en-GB" sz="1800" dirty="0">
              <a:solidFill>
                <a:schemeClr val="tx2"/>
              </a:solidFill>
            </a:endParaRPr>
          </a:p>
          <a:p>
            <a:r>
              <a:rPr lang="en-GB" sz="1800" dirty="0">
                <a:solidFill>
                  <a:schemeClr val="tx2"/>
                </a:solidFill>
              </a:rPr>
              <a:t>Data mining: your identity is a product</a:t>
            </a:r>
          </a:p>
          <a:p>
            <a:r>
              <a:rPr lang="en-GB" sz="1800" dirty="0">
                <a:solidFill>
                  <a:schemeClr val="tx2"/>
                </a:solidFill>
              </a:rPr>
              <a:t>Facial recognition, behavioural tracking</a:t>
            </a:r>
          </a:p>
          <a:p>
            <a:r>
              <a:rPr lang="en-GB" sz="1800" dirty="0">
                <a:solidFill>
                  <a:schemeClr val="tx2"/>
                </a:solidFill>
              </a:rPr>
              <a:t>School platforms monitor student behaviour (subjectification)</a:t>
            </a:r>
          </a:p>
          <a:p>
            <a:pPr marL="0" indent="0">
              <a:buNone/>
            </a:pPr>
            <a:endParaRPr lang="en-GB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chemeClr val="tx2"/>
              </a:solidFill>
            </a:endParaRPr>
          </a:p>
          <a:p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519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5F21A3-9E30-0E36-95CF-E224E4A42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Barriers to authenticity:</a:t>
            </a:r>
          </a:p>
          <a:p>
            <a:pPr lvl="0" eaLnBrk="0" fontAlgn="base" hangingPunct="0">
              <a:spcAft>
                <a:spcPct val="0"/>
              </a:spcAft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What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g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ets in the way?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091BF87-E8AA-6181-B678-DB99BCA4E3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6206484"/>
              </p:ext>
            </p:extLst>
          </p:nvPr>
        </p:nvGraphicFramePr>
        <p:xfrm>
          <a:off x="1502527" y="2441141"/>
          <a:ext cx="9210887" cy="3535680"/>
        </p:xfrm>
        <a:graphic>
          <a:graphicData uri="http://schemas.openxmlformats.org/drawingml/2006/table">
            <a:tbl>
              <a:tblPr firstRow="1" bandRow="1"/>
              <a:tblGrid>
                <a:gridCol w="4489027">
                  <a:extLst>
                    <a:ext uri="{9D8B030D-6E8A-4147-A177-3AD203B41FA5}">
                      <a16:colId xmlns:a16="http://schemas.microsoft.com/office/drawing/2014/main" val="1556614369"/>
                    </a:ext>
                  </a:extLst>
                </a:gridCol>
                <a:gridCol w="4721860">
                  <a:extLst>
                    <a:ext uri="{9D8B030D-6E8A-4147-A177-3AD203B41FA5}">
                      <a16:colId xmlns:a16="http://schemas.microsoft.com/office/drawing/2014/main" val="2036907787"/>
                    </a:ext>
                  </a:extLst>
                </a:gridCol>
              </a:tblGrid>
              <a:tr h="7071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3300" b="1"/>
                        <a:t>Barrier</a:t>
                      </a:r>
                    </a:p>
                  </a:txBody>
                  <a:tcPr marL="167640" marR="167640" marT="83820" marB="838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3300" b="1"/>
                        <a:t>Impact</a:t>
                      </a:r>
                    </a:p>
                  </a:txBody>
                  <a:tcPr marL="167640" marR="167640" marT="83820" marB="838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3054438"/>
                  </a:ext>
                </a:extLst>
              </a:tr>
              <a:tr h="7071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300"/>
                        <a:t>Platform norms</a:t>
                      </a:r>
                    </a:p>
                  </a:txBody>
                  <a:tcPr marL="167640" marR="167640" marT="83820" marB="838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300"/>
                        <a:t>Pressure to conform</a:t>
                      </a:r>
                    </a:p>
                  </a:txBody>
                  <a:tcPr marL="167640" marR="167640" marT="83820" marB="838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7309505"/>
                  </a:ext>
                </a:extLst>
              </a:tr>
              <a:tr h="7071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300"/>
                        <a:t>Surveillance</a:t>
                      </a:r>
                    </a:p>
                  </a:txBody>
                  <a:tcPr marL="167640" marR="167640" marT="83820" marB="838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300"/>
                        <a:t>Fear of being watched</a:t>
                      </a:r>
                    </a:p>
                  </a:txBody>
                  <a:tcPr marL="167640" marR="167640" marT="83820" marB="838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656841"/>
                  </a:ext>
                </a:extLst>
              </a:tr>
              <a:tr h="7071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300"/>
                        <a:t>Algorithmic bias</a:t>
                      </a:r>
                    </a:p>
                  </a:txBody>
                  <a:tcPr marL="167640" marR="167640" marT="83820" marB="838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300"/>
                        <a:t>Unequal visibility</a:t>
                      </a:r>
                    </a:p>
                  </a:txBody>
                  <a:tcPr marL="167640" marR="167640" marT="83820" marB="838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8660656"/>
                  </a:ext>
                </a:extLst>
              </a:tr>
              <a:tr h="7071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300"/>
                        <a:t>Cultural expectations</a:t>
                      </a:r>
                    </a:p>
                  </a:txBody>
                  <a:tcPr marL="167640" marR="167640" marT="83820" marB="838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300"/>
                        <a:t>Identity policing</a:t>
                      </a:r>
                    </a:p>
                  </a:txBody>
                  <a:tcPr marL="167640" marR="167640" marT="83820" marB="838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98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9297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B67C17-40D8-EA43-715A-5FAD6F8F2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en-GB" sz="3700" b="1" dirty="0"/>
              <a:t>Activity – Identity mapping</a:t>
            </a:r>
            <a:br>
              <a:rPr lang="en-GB" sz="3700" b="1" dirty="0"/>
            </a:br>
            <a:endParaRPr lang="en-US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27A6F-19D4-A178-AD85-0D04D91EA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000" b="1" dirty="0"/>
              <a:t>Who Are You Online?</a:t>
            </a:r>
            <a:endParaRPr lang="en-GB" sz="2000" dirty="0"/>
          </a:p>
          <a:p>
            <a:r>
              <a:rPr lang="en-GB" sz="2000" dirty="0"/>
              <a:t>Based on the timeline you created reflect on your digital identities across platforms</a:t>
            </a:r>
          </a:p>
          <a:p>
            <a:r>
              <a:rPr lang="en-GB" sz="2000" dirty="0"/>
              <a:t>What parts of you are amplified? Hidden?</a:t>
            </a:r>
          </a:p>
          <a:p>
            <a:r>
              <a:rPr lang="en-GB" sz="2000" dirty="0"/>
              <a:t>What would a platform look like if it truly supported your full identity?</a:t>
            </a:r>
          </a:p>
          <a:p>
            <a:endParaRPr lang="en-US" sz="2000" dirty="0"/>
          </a:p>
        </p:txBody>
      </p:sp>
      <p:pic>
        <p:nvPicPr>
          <p:cNvPr id="14" name="Picture 13" descr="Person pointing on a map">
            <a:extLst>
              <a:ext uri="{FF2B5EF4-FFF2-40B4-BE49-F238E27FC236}">
                <a16:creationId xmlns:a16="http://schemas.microsoft.com/office/drawing/2014/main" id="{FA5D0D2F-6DC1-0195-9FBA-0B875BC7D0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276" r="29887" b="-1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6762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144224-F697-81C8-F56F-A777BAE43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716" y="499397"/>
            <a:ext cx="5929422" cy="1640180"/>
          </a:xfrm>
        </p:spPr>
        <p:txBody>
          <a:bodyPr anchor="b">
            <a:normAutofit/>
          </a:bodyPr>
          <a:lstStyle/>
          <a:p>
            <a:r>
              <a:rPr lang="en-GB" sz="4000" b="1"/>
              <a:t>Critical Digital Literacy</a:t>
            </a:r>
            <a:endParaRPr lang="en-US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C0B0F-9755-7B3E-724E-304160C8E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717" y="2423821"/>
            <a:ext cx="5929422" cy="3519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/>
              <a:t>Constructing a digital identity</a:t>
            </a:r>
            <a:endParaRPr lang="en-GB" sz="2000"/>
          </a:p>
          <a:p>
            <a:r>
              <a:rPr lang="en-GB" sz="2000"/>
              <a:t>Recognise algorithmic bias</a:t>
            </a:r>
          </a:p>
          <a:p>
            <a:r>
              <a:rPr lang="en-GB" sz="2000"/>
              <a:t>Understand platform politics</a:t>
            </a:r>
          </a:p>
          <a:p>
            <a:r>
              <a:rPr lang="en-GB" sz="2000"/>
              <a:t>Practice ethical self-representation</a:t>
            </a:r>
          </a:p>
          <a:p>
            <a:r>
              <a:rPr lang="en-GB" sz="2000"/>
              <a:t>Build inclusive digital communities</a:t>
            </a:r>
          </a:p>
          <a:p>
            <a:r>
              <a:rPr lang="en-GB" sz="2000"/>
              <a:t>Advocate for digital justice</a:t>
            </a:r>
          </a:p>
          <a:p>
            <a:endParaRPr lang="en-US" sz="2000"/>
          </a:p>
        </p:txBody>
      </p:sp>
      <p:pic>
        <p:nvPicPr>
          <p:cNvPr id="22" name="Graphic 21" descr="Head with Gears">
            <a:extLst>
              <a:ext uri="{FF2B5EF4-FFF2-40B4-BE49-F238E27FC236}">
                <a16:creationId xmlns:a16="http://schemas.microsoft.com/office/drawing/2014/main" id="{131A1A55-397E-14EE-9B10-EC20649F2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45506" y="1492624"/>
            <a:ext cx="3765176" cy="3765176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025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3C6F4E6-30A1-4F63-C8CC-028750B5A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6668" cy="4570886"/>
            <a:chOff x="0" y="0"/>
            <a:chExt cx="12196668" cy="45708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EA7CA8-3AE6-4F5F-9932-63303CF2D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12196668" cy="457063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6E3E019-A259-1130-CC5C-3165020BC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91"/>
              <a:ext cx="10565988" cy="4568095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769F99-CCA6-5CDC-D1E1-C59A4762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"/>
              <a:ext cx="12192000" cy="4549891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3E73D3-029B-3D4E-1956-8EE7068A6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10544" y="18215"/>
              <a:ext cx="8086124" cy="454988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1BC53BD-C409-DBAD-7F03-4FC0D7BF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348" y="1124262"/>
            <a:ext cx="8017652" cy="26904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How can we help others understand/explore their digital identity? </a:t>
            </a:r>
          </a:p>
        </p:txBody>
      </p:sp>
      <p:pic>
        <p:nvPicPr>
          <p:cNvPr id="7" name="Graphic 6" descr="Bug under Magnifying Glass">
            <a:extLst>
              <a:ext uri="{FF2B5EF4-FFF2-40B4-BE49-F238E27FC236}">
                <a16:creationId xmlns:a16="http://schemas.microsoft.com/office/drawing/2014/main" id="{D59515B5-CBA8-69AB-37A0-52BBA2A62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15646" y="5061057"/>
            <a:ext cx="1199733" cy="119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829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C34F1-A2A5-6614-933C-1355A5FEE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127D4-602D-FAB4-F1F0-39315C910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0CF8C-37B4-3BF7-B456-8ED00CCF2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err="1"/>
              <a:t>boyd</a:t>
            </a:r>
            <a:r>
              <a:rPr lang="en-GB" dirty="0"/>
              <a:t>, </a:t>
            </a:r>
            <a:r>
              <a:rPr lang="en-GB" dirty="0" err="1"/>
              <a:t>danah</a:t>
            </a:r>
            <a:r>
              <a:rPr lang="en-GB" dirty="0"/>
              <a:t>. (2014). </a:t>
            </a:r>
            <a:r>
              <a:rPr lang="en-GB" i="1" dirty="0"/>
              <a:t>It’s Complicated: The Social Lives of Networked Teens</a:t>
            </a:r>
            <a:r>
              <a:rPr lang="en-GB" dirty="0"/>
              <a:t>. Yale University Press.</a:t>
            </a:r>
          </a:p>
          <a:p>
            <a:r>
              <a:rPr lang="en-GB" dirty="0"/>
              <a:t>Giddens, A. (1991). </a:t>
            </a:r>
            <a:r>
              <a:rPr lang="en-GB" i="1" dirty="0"/>
              <a:t>Modernity and Self-Identity: Self and Society in the Late Modern Age</a:t>
            </a:r>
            <a:r>
              <a:rPr lang="en-GB" dirty="0"/>
              <a:t>. Stanford University Press.</a:t>
            </a:r>
          </a:p>
          <a:p>
            <a:r>
              <a:rPr lang="en-GB" dirty="0"/>
              <a:t>Jenkins, H. (2007). Confronting the challenges of participatory culture: Media education for the 21st century (Part One). </a:t>
            </a:r>
            <a:r>
              <a:rPr lang="en-GB" i="1" dirty="0"/>
              <a:t>Nordic Journal of Digital Literacy</a:t>
            </a:r>
            <a:r>
              <a:rPr lang="en-GB" dirty="0"/>
              <a:t>, </a:t>
            </a:r>
            <a:r>
              <a:rPr lang="en-GB" i="1" dirty="0"/>
              <a:t>2</a:t>
            </a:r>
            <a:r>
              <a:rPr lang="en-GB" dirty="0"/>
              <a:t>(1), 23–33. </a:t>
            </a:r>
            <a:r>
              <a:rPr lang="en-GB" dirty="0">
                <a:hlinkClick r:id="rId2"/>
              </a:rPr>
              <a:t>https://doi.org/10.18261/ISSN1891-943X-2007-01-03</a:t>
            </a:r>
            <a:endParaRPr lang="en-GB" dirty="0"/>
          </a:p>
          <a:p>
            <a:r>
              <a:rPr lang="en-GB" dirty="0"/>
              <a:t>Rowland, J., &amp; </a:t>
            </a:r>
            <a:r>
              <a:rPr lang="en-GB" dirty="0" err="1"/>
              <a:t>Estevens</a:t>
            </a:r>
            <a:r>
              <a:rPr lang="en-GB" dirty="0"/>
              <a:t>, J. (2025). “What is your digital identity?” Unpacking users’ understandings of an evolving concept in </a:t>
            </a:r>
            <a:r>
              <a:rPr lang="en-GB" dirty="0" err="1"/>
              <a:t>datafied</a:t>
            </a:r>
            <a:r>
              <a:rPr lang="en-GB" dirty="0"/>
              <a:t> societies. </a:t>
            </a:r>
            <a:r>
              <a:rPr lang="en-GB" i="1" dirty="0"/>
              <a:t>Media, Culture &amp; Society</a:t>
            </a:r>
            <a:r>
              <a:rPr lang="en-GB" dirty="0"/>
              <a:t>, </a:t>
            </a:r>
            <a:r>
              <a:rPr lang="en-GB" i="1" dirty="0"/>
              <a:t>47</a:t>
            </a:r>
            <a:r>
              <a:rPr lang="en-GB" dirty="0"/>
              <a:t>(2), 336–353. </a:t>
            </a:r>
            <a:r>
              <a:rPr lang="en-GB" dirty="0">
                <a:hlinkClick r:id="rId3"/>
              </a:rPr>
              <a:t>https://doi.org/10.1177/01634437241282240</a:t>
            </a:r>
            <a:endParaRPr lang="en-GB" dirty="0"/>
          </a:p>
          <a:p>
            <a:r>
              <a:rPr lang="en-GB" dirty="0"/>
              <a:t>Reich, C. J., Steinnes, K. K., &amp; Teigen, H. F. (n.d.). Digital economy of dignity: Children’s belonging(s) and digital facework. </a:t>
            </a:r>
            <a:r>
              <a:rPr lang="en-GB" i="1" dirty="0"/>
              <a:t>Information, Communication &amp; Society</a:t>
            </a:r>
            <a:r>
              <a:rPr lang="en-GB" dirty="0"/>
              <a:t>, 1–20. </a:t>
            </a:r>
            <a:r>
              <a:rPr lang="en-GB" dirty="0">
                <a:hlinkClick r:id="rId4"/>
              </a:rPr>
              <a:t>https://doi.org/10.1080/1369118X.2025.2472949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103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tar cluster in the night sky">
            <a:extLst>
              <a:ext uri="{FF2B5EF4-FFF2-40B4-BE49-F238E27FC236}">
                <a16:creationId xmlns:a16="http://schemas.microsoft.com/office/drawing/2014/main" id="{E0D0D593-C077-9CCC-2DA6-29428F8DAE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666" b="-2"/>
          <a:stretch>
            <a:fillRect/>
          </a:stretch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51D6A-4052-D4C0-4E75-B373463C1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09" y="2470245"/>
            <a:ext cx="4156512" cy="376983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200" dirty="0"/>
              <a:t>Does your digital footprint represent you well? 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10883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732BF-8761-B938-9A53-35D041D55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en-US" sz="3200" dirty="0"/>
              <a:t>Revisit your footprint </a:t>
            </a:r>
          </a:p>
        </p:txBody>
      </p:sp>
      <p:pic>
        <p:nvPicPr>
          <p:cNvPr id="5" name="Picture 4" descr="Mobile device with apps">
            <a:extLst>
              <a:ext uri="{FF2B5EF4-FFF2-40B4-BE49-F238E27FC236}">
                <a16:creationId xmlns:a16="http://schemas.microsoft.com/office/drawing/2014/main" id="{63978ACA-5AEA-F84A-07C7-B686F549D1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660" r="9089"/>
          <a:stretch>
            <a:fillRect/>
          </a:stretch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274A2-B68B-C5B0-C3B9-F61900A20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r>
              <a:rPr lang="en-GB" sz="1700" dirty="0"/>
              <a:t>Close your laptops/put away your phones </a:t>
            </a:r>
          </a:p>
          <a:p>
            <a:r>
              <a:rPr lang="en-GB" sz="1700" dirty="0"/>
              <a:t>Draw a timeline of your engagement with the web and your digital practices </a:t>
            </a:r>
          </a:p>
          <a:p>
            <a:r>
              <a:rPr lang="en-GB" sz="1700" dirty="0"/>
              <a:t>List the accounts you have created throughout the years </a:t>
            </a:r>
          </a:p>
          <a:p>
            <a:r>
              <a:rPr lang="en-GB" sz="1700" dirty="0"/>
              <a:t>Consider the sites/networks where you have participated (those that you no longer use and those where you are still active)</a:t>
            </a:r>
          </a:p>
          <a:p>
            <a:r>
              <a:rPr lang="en-GB" sz="1700" dirty="0"/>
              <a:t>Reflect on how they represent you (what usernames to you use? What type of content did you produce? What type of discussions did you engage in?)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729023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Wilhelm Meisters Wanderjahre oder die Entsagenden: Oder die Entsagenden.  Nachw. v. Adolf Muschg (insel taschenbuch)">
            <a:extLst>
              <a:ext uri="{FF2B5EF4-FFF2-40B4-BE49-F238E27FC236}">
                <a16:creationId xmlns:a16="http://schemas.microsoft.com/office/drawing/2014/main" id="{5AB8D1AA-DA7C-F5B0-8ACE-8A19BBDE9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5" b="755"/>
          <a:stretch>
            <a:fillRect/>
          </a:stretch>
        </p:blipFill>
        <p:spPr bwMode="auto">
          <a:xfrm>
            <a:off x="-1" y="-2"/>
            <a:ext cx="5410198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25FF1-2CBC-301A-281B-AB3EE8859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000" dirty="0"/>
              <a:t>“Sage mir, </a:t>
            </a:r>
            <a:r>
              <a:rPr lang="en-GB" sz="2000" dirty="0" err="1"/>
              <a:t>mit</a:t>
            </a:r>
            <a:r>
              <a:rPr lang="en-GB" sz="2000" dirty="0"/>
              <a:t> </a:t>
            </a:r>
            <a:r>
              <a:rPr lang="en-GB" sz="2000" dirty="0" err="1"/>
              <a:t>wem</a:t>
            </a:r>
            <a:r>
              <a:rPr lang="en-GB" sz="2000" dirty="0"/>
              <a:t> du </a:t>
            </a:r>
            <a:r>
              <a:rPr lang="en-GB" sz="2000" dirty="0" err="1"/>
              <a:t>umgehst</a:t>
            </a:r>
            <a:r>
              <a:rPr lang="en-GB" sz="2000" dirty="0"/>
              <a:t>, so sage ich </a:t>
            </a:r>
            <a:r>
              <a:rPr lang="en-GB" sz="2000" dirty="0" err="1"/>
              <a:t>dir</a:t>
            </a:r>
            <a:r>
              <a:rPr lang="en-GB" sz="2000" dirty="0"/>
              <a:t>, </a:t>
            </a:r>
            <a:r>
              <a:rPr lang="en-GB" sz="2000" dirty="0" err="1"/>
              <a:t>wer</a:t>
            </a:r>
            <a:r>
              <a:rPr lang="en-GB" sz="2000" dirty="0"/>
              <a:t> du </a:t>
            </a:r>
            <a:r>
              <a:rPr lang="en-GB" sz="2000" dirty="0" err="1"/>
              <a:t>bist</a:t>
            </a:r>
            <a:r>
              <a:rPr lang="en-GB" sz="2000" dirty="0"/>
              <a:t>; </a:t>
            </a:r>
            <a:r>
              <a:rPr lang="en-GB" sz="2000" dirty="0" err="1"/>
              <a:t>weiß</a:t>
            </a:r>
            <a:r>
              <a:rPr lang="en-GB" sz="2000" dirty="0"/>
              <a:t> ich, </a:t>
            </a:r>
            <a:r>
              <a:rPr lang="en-GB" sz="2000" dirty="0" err="1"/>
              <a:t>womit</a:t>
            </a:r>
            <a:r>
              <a:rPr lang="en-GB" sz="2000" dirty="0"/>
              <a:t> du dich </a:t>
            </a:r>
            <a:r>
              <a:rPr lang="en-GB" sz="2000" dirty="0" err="1"/>
              <a:t>beschäftigst</a:t>
            </a:r>
            <a:r>
              <a:rPr lang="en-GB" sz="2000" dirty="0"/>
              <a:t>, so </a:t>
            </a:r>
            <a:r>
              <a:rPr lang="en-GB" sz="2000" dirty="0" err="1"/>
              <a:t>weiß</a:t>
            </a:r>
            <a:r>
              <a:rPr lang="en-GB" sz="2000" dirty="0"/>
              <a:t> ich, was </a:t>
            </a:r>
            <a:r>
              <a:rPr lang="en-GB" sz="2000" dirty="0" err="1"/>
              <a:t>aus</a:t>
            </a:r>
            <a:r>
              <a:rPr lang="en-GB" sz="2000" dirty="0"/>
              <a:t> </a:t>
            </a:r>
            <a:r>
              <a:rPr lang="en-GB" sz="2000" dirty="0" err="1"/>
              <a:t>dir</a:t>
            </a:r>
            <a:r>
              <a:rPr lang="en-GB" sz="2000" dirty="0"/>
              <a:t> </a:t>
            </a:r>
            <a:r>
              <a:rPr lang="en-GB" sz="2000" dirty="0" err="1"/>
              <a:t>werden</a:t>
            </a:r>
            <a:r>
              <a:rPr lang="en-GB" sz="2000" dirty="0"/>
              <a:t> </a:t>
            </a:r>
            <a:r>
              <a:rPr lang="en-GB" sz="2000" dirty="0" err="1"/>
              <a:t>kann</a:t>
            </a:r>
            <a:r>
              <a:rPr lang="en-GB" sz="2000" dirty="0"/>
              <a:t>”</a:t>
            </a:r>
            <a:r>
              <a:rPr lang="en-GB" sz="2000" b="1" dirty="0"/>
              <a:t>.  </a:t>
            </a:r>
            <a:r>
              <a:rPr lang="en-GB" sz="2000" i="1" dirty="0"/>
              <a:t>- Johann Wolfgang Goethe, Wilhelm Meisters </a:t>
            </a:r>
            <a:r>
              <a:rPr lang="en-GB" sz="2000" i="1" dirty="0" err="1"/>
              <a:t>Wanderjahre</a:t>
            </a:r>
            <a:endParaRPr lang="en-GB" sz="2000" i="1" dirty="0"/>
          </a:p>
          <a:p>
            <a:endParaRPr lang="en-GB" sz="2000" b="1" dirty="0"/>
          </a:p>
          <a:p>
            <a:pPr marL="0" indent="0">
              <a:buNone/>
            </a:pPr>
            <a:r>
              <a:rPr lang="en-GB" sz="2000" dirty="0"/>
              <a:t>“Tell me with whom you associate, and I will tell you who you are; if I know what you occupy yourself with, I know what you can become”. - </a:t>
            </a:r>
            <a:r>
              <a:rPr lang="en-GB" sz="2000" i="1" dirty="0"/>
              <a:t>Johann Wolfgang Goethe, Wilhelm Meister's Years of Wandering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326939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B06D67-9D81-93E0-B0F6-79D013205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GB" sz="2800" b="1" dirty="0">
                <a:solidFill>
                  <a:srgbClr val="FFFFFF"/>
                </a:solidFill>
              </a:rPr>
              <a:t>What is digital identity?</a:t>
            </a:r>
            <a:br>
              <a:rPr lang="en-GB" sz="2800" b="1" dirty="0">
                <a:solidFill>
                  <a:srgbClr val="FFFFFF"/>
                </a:solidFill>
              </a:rPr>
            </a:br>
            <a:endParaRPr lang="en-US" sz="2800" dirty="0">
              <a:solidFill>
                <a:srgbClr val="FFFFFF"/>
              </a:solidFill>
            </a:endParaRP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FF6BCAF3-9F86-CAF9-1131-DE601E65F5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9773601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048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 the web a stage?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444" y="1522648"/>
            <a:ext cx="3795356" cy="4525963"/>
          </a:xfrm>
        </p:spPr>
      </p:pic>
      <p:sp>
        <p:nvSpPr>
          <p:cNvPr id="5" name="Rectangle 4"/>
          <p:cNvSpPr/>
          <p:nvPr/>
        </p:nvSpPr>
        <p:spPr>
          <a:xfrm>
            <a:off x="1843444" y="6153619"/>
            <a:ext cx="83673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Picture CC . Source Wikimedia: </a:t>
            </a:r>
            <a:r>
              <a:rPr lang="en-GB" sz="1600" dirty="0">
                <a:hlinkClick r:id="rId4"/>
              </a:rPr>
              <a:t>https://en.wikipedia.org/wiki/English_Renaissance_theatre#/media/File:The_Swan_cropped.png</a:t>
            </a:r>
            <a:r>
              <a:rPr lang="en-GB" sz="1600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1718858" y="2186284"/>
            <a:ext cx="43924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/>
              <a:t>All the world’s a stage,</a:t>
            </a:r>
          </a:p>
          <a:p>
            <a:r>
              <a:rPr lang="en-GB" sz="2800" dirty="0"/>
              <a:t>And all the men and women merely players;</a:t>
            </a:r>
          </a:p>
          <a:p>
            <a:r>
              <a:rPr lang="en-GB" sz="2800" dirty="0"/>
              <a:t>They have their exits and their entrances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1810308" y="520169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By William Shakespeare </a:t>
            </a:r>
          </a:p>
          <a:p>
            <a:r>
              <a:rPr lang="en-GB" i="1" dirty="0"/>
              <a:t>(from </a:t>
            </a:r>
            <a:r>
              <a:rPr lang="en-GB" dirty="0"/>
              <a:t>As You Like It</a:t>
            </a:r>
            <a:r>
              <a:rPr lang="en-GB" i="1" dirty="0"/>
              <a:t>, spoken by </a:t>
            </a:r>
            <a:r>
              <a:rPr lang="en-GB" i="1" dirty="0" err="1"/>
              <a:t>Jaques</a:t>
            </a:r>
            <a:r>
              <a:rPr lang="en-GB" i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1023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b="1" dirty="0"/>
              <a:t>Impression management </a:t>
            </a:r>
            <a:endParaRPr lang="en-GB" b="1" dirty="0"/>
          </a:p>
        </p:txBody>
      </p:sp>
      <p:sp>
        <p:nvSpPr>
          <p:cNvPr id="6" name="Rectangle 5"/>
          <p:cNvSpPr/>
          <p:nvPr/>
        </p:nvSpPr>
        <p:spPr>
          <a:xfrm>
            <a:off x="2721109" y="1827237"/>
            <a:ext cx="21146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/>
              <a:t>Front Stage </a:t>
            </a:r>
          </a:p>
        </p:txBody>
      </p:sp>
      <p:sp>
        <p:nvSpPr>
          <p:cNvPr id="8" name="Rectangle 7"/>
          <p:cNvSpPr/>
          <p:nvPr/>
        </p:nvSpPr>
        <p:spPr>
          <a:xfrm>
            <a:off x="7824193" y="1842898"/>
            <a:ext cx="1955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/>
              <a:t>Backstage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9" y="2458725"/>
            <a:ext cx="2927967" cy="29279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128" y="2458725"/>
            <a:ext cx="2936353" cy="292796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72611" y="2285441"/>
            <a:ext cx="622927" cy="3274533"/>
          </a:xfrm>
          <a:prstGeom prst="rect">
            <a:avLst/>
          </a:prstGeom>
          <a:solidFill>
            <a:schemeClr val="bg2"/>
          </a:solidFill>
        </p:spPr>
        <p:txBody>
          <a:bodyPr vert="wordArtVert" wrap="square" rtlCol="0">
            <a:spAutoFit/>
          </a:bodyPr>
          <a:lstStyle/>
          <a:p>
            <a:r>
              <a:rPr lang="en-GB" sz="2400" b="1" dirty="0"/>
              <a:t>Barrier</a:t>
            </a:r>
            <a:endParaRPr lang="en-GB" b="1" dirty="0"/>
          </a:p>
        </p:txBody>
      </p:sp>
      <p:sp>
        <p:nvSpPr>
          <p:cNvPr id="15" name="Rectangle 14"/>
          <p:cNvSpPr/>
          <p:nvPr/>
        </p:nvSpPr>
        <p:spPr>
          <a:xfrm>
            <a:off x="7243573" y="5450326"/>
            <a:ext cx="26094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Informal </a:t>
            </a:r>
          </a:p>
          <a:p>
            <a:pPr algn="ctr"/>
            <a:r>
              <a:rPr lang="en-GB" sz="2800" b="1" dirty="0"/>
              <a:t>Relaxed </a:t>
            </a:r>
          </a:p>
          <a:p>
            <a:pPr algn="ctr"/>
            <a:r>
              <a:rPr lang="en-GB" sz="2800" b="1" dirty="0"/>
              <a:t>Private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315114" y="5450326"/>
            <a:ext cx="2609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Dramatic interaction </a:t>
            </a:r>
          </a:p>
        </p:txBody>
      </p:sp>
    </p:spTree>
    <p:extLst>
      <p:ext uri="{BB962C8B-B14F-4D97-AF65-F5344CB8AC3E}">
        <p14:creationId xmlns:p14="http://schemas.microsoft.com/office/powerpoint/2010/main" val="1458938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A03EDC-7067-4DFF-B672-541D016AA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BF3E39-B0BE-496A-8604-9007470F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65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442" y="685800"/>
            <a:ext cx="4353116" cy="1474666"/>
          </a:xfrm>
        </p:spPr>
        <p:txBody>
          <a:bodyPr anchor="b">
            <a:normAutofit/>
          </a:bodyPr>
          <a:lstStyle/>
          <a:p>
            <a:pPr algn="ctr"/>
            <a:r>
              <a:rPr lang="en-GB" sz="3200" b="1">
                <a:solidFill>
                  <a:srgbClr val="595959"/>
                </a:solidFill>
              </a:rPr>
              <a:t>Goffman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1442" y="2447337"/>
            <a:ext cx="4353116" cy="3770434"/>
          </a:xfrm>
        </p:spPr>
        <p:txBody>
          <a:bodyPr anchor="t">
            <a:normAutofit/>
          </a:bodyPr>
          <a:lstStyle/>
          <a:p>
            <a:r>
              <a:rPr lang="en-GB" sz="2000" dirty="0">
                <a:solidFill>
                  <a:srgbClr val="595959"/>
                </a:solidFill>
              </a:rPr>
              <a:t>Interpersonal interaction as an embodied performance </a:t>
            </a:r>
          </a:p>
          <a:p>
            <a:r>
              <a:rPr lang="en-GB" sz="2000" b="1" dirty="0">
                <a:solidFill>
                  <a:srgbClr val="595959"/>
                </a:solidFill>
              </a:rPr>
              <a:t>Impression management </a:t>
            </a:r>
          </a:p>
          <a:p>
            <a:pPr lvl="1"/>
            <a:r>
              <a:rPr lang="en-GB" sz="2000" dirty="0">
                <a:solidFill>
                  <a:srgbClr val="595959"/>
                </a:solidFill>
              </a:rPr>
              <a:t>‘impressions’ of oneself are created through one’s ‘expressions’ </a:t>
            </a:r>
          </a:p>
          <a:p>
            <a:pPr lvl="1"/>
            <a:r>
              <a:rPr lang="en-GB" sz="2000" dirty="0">
                <a:solidFill>
                  <a:srgbClr val="595959"/>
                </a:solidFill>
              </a:rPr>
              <a:t>Frontstage and backstage </a:t>
            </a:r>
          </a:p>
          <a:p>
            <a:pPr lvl="1"/>
            <a:endParaRPr lang="en-GB" sz="2000" dirty="0">
              <a:solidFill>
                <a:srgbClr val="595959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397" y="685799"/>
            <a:ext cx="3263863" cy="553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585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_2" val="{1206C5D5-4C43-4E4E-B2D5-75605FE56131}"/>
  <p:tag name="GENSWF_ADVANCE_TIME" val="84.58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7e2c2d-b514-4a74-aae8-e6ea809756e0">
      <Terms xmlns="http://schemas.microsoft.com/office/infopath/2007/PartnerControls"/>
    </lcf76f155ced4ddcb4097134ff3c332f>
    <TaxCatchAll xmlns="31a16718-1736-4624-bbe8-260f2e0cc14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D8CB93B04E30469E4CD1DF1EE7DDCB" ma:contentTypeVersion="11" ma:contentTypeDescription="Create a new document." ma:contentTypeScope="" ma:versionID="c4e152d412b9606219f68dddab8be30e">
  <xsd:schema xmlns:xsd="http://www.w3.org/2001/XMLSchema" xmlns:xs="http://www.w3.org/2001/XMLSchema" xmlns:p="http://schemas.microsoft.com/office/2006/metadata/properties" xmlns:ns2="fd7e2c2d-b514-4a74-aae8-e6ea809756e0" xmlns:ns3="31a16718-1736-4624-bbe8-260f2e0cc14b" targetNamespace="http://schemas.microsoft.com/office/2006/metadata/properties" ma:root="true" ma:fieldsID="875215d8582da9273f86d18e8388e0e4" ns2:_="" ns3:_="">
    <xsd:import namespace="fd7e2c2d-b514-4a74-aae8-e6ea809756e0"/>
    <xsd:import namespace="31a16718-1736-4624-bbe8-260f2e0cc1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7e2c2d-b514-4a74-aae8-e6ea809756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a9484c8-0384-48ce-828f-f123722abd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a16718-1736-4624-bbe8-260f2e0cc14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e746dc6-6143-4044-912c-4db1838c4657}" ma:internalName="TaxCatchAll" ma:showField="CatchAllData" ma:web="31a16718-1736-4624-bbe8-260f2e0cc1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D5CD43-8B66-477A-9A6D-AC4B7EAB1B8A}">
  <ds:schemaRefs>
    <ds:schemaRef ds:uri="http://schemas.microsoft.com/office/2006/metadata/properties"/>
    <ds:schemaRef ds:uri="http://schemas.microsoft.com/office/infopath/2007/PartnerControls"/>
    <ds:schemaRef ds:uri="fd7e2c2d-b514-4a74-aae8-e6ea809756e0"/>
    <ds:schemaRef ds:uri="31a16718-1736-4624-bbe8-260f2e0cc14b"/>
  </ds:schemaRefs>
</ds:datastoreItem>
</file>

<file path=customXml/itemProps2.xml><?xml version="1.0" encoding="utf-8"?>
<ds:datastoreItem xmlns:ds="http://schemas.openxmlformats.org/officeDocument/2006/customXml" ds:itemID="{C53B32A4-0158-4575-AD3A-AB402FBB08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DC06C5-CBDF-49C8-829A-C2C61E556FEE}"/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1224</Words>
  <Application>Microsoft Office PowerPoint</Application>
  <PresentationFormat>Widescreen</PresentationFormat>
  <Paragraphs>160</Paragraphs>
  <Slides>26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Digital citizenship and digital identity (footprint) </vt:lpstr>
      <vt:lpstr>Have you ever Googled (searched) yourself (online)?</vt:lpstr>
      <vt:lpstr>PowerPoint Presentation</vt:lpstr>
      <vt:lpstr>Revisit your footprint </vt:lpstr>
      <vt:lpstr>PowerPoint Presentation</vt:lpstr>
      <vt:lpstr>What is digital identity? </vt:lpstr>
      <vt:lpstr>Is the web a stage?</vt:lpstr>
      <vt:lpstr>Impression management </vt:lpstr>
      <vt:lpstr>Goffman </vt:lpstr>
      <vt:lpstr>PowerPoint Presentation</vt:lpstr>
      <vt:lpstr>We not only (re)present </vt:lpstr>
      <vt:lpstr>Blurred boundaries </vt:lpstr>
      <vt:lpstr>PowerPoint Presentation</vt:lpstr>
      <vt:lpstr>PowerPoint Presentation</vt:lpstr>
      <vt:lpstr>Identity expression in digital media is part of  community involvement, which in itself provides strong incentives for creative expression and active participation in terms of  a “participatory culture” </vt:lpstr>
      <vt:lpstr>through the looking glass </vt:lpstr>
      <vt:lpstr>What to look for?</vt:lpstr>
      <vt:lpstr>Digital identity</vt:lpstr>
      <vt:lpstr>Young People and Digital identity </vt:lpstr>
      <vt:lpstr>The politics of visibility </vt:lpstr>
      <vt:lpstr>Surveillance and Control </vt:lpstr>
      <vt:lpstr>Barriers to authenticity: What gets in the way? </vt:lpstr>
      <vt:lpstr>Activity – Identity mapping </vt:lpstr>
      <vt:lpstr>Critical Digital Literacy</vt:lpstr>
      <vt:lpstr>How can we help others understand/explore their digital identity? </vt:lpstr>
      <vt:lpstr>Readings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CC</dc:creator>
  <cp:lastModifiedBy>CC</cp:lastModifiedBy>
  <cp:revision>89</cp:revision>
  <cp:lastPrinted>2025-10-31T10:38:26Z</cp:lastPrinted>
  <dcterms:created xsi:type="dcterms:W3CDTF">2025-08-15T12:54:05Z</dcterms:created>
  <dcterms:modified xsi:type="dcterms:W3CDTF">2026-01-05T12:28:33Z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0x01010047D8CB93B04E30469E4CD1DF1EE7DDCB</vt:lpwstr>
  </property>
  <property fmtid="{D5CDD505-2E9C-101B-9397-08002B2CF9AE}" pid="3" name="MediaServiceImageTags">
    <vt:lpwstr/>
  </property>
</Properties>
</file>